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tiff" ContentType="image/tiff"/>
  <Default Extension="mp4" ContentType="video/mp4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4.xml" ContentType="application/vnd.openxmlformats-officedocument.presentationml.tags+xml"/>
  <Override PartName="/ppt/tags/tag7.xml" ContentType="application/vnd.openxmlformats-officedocument.presentationml.tags+xml"/>
  <Override PartName="/ppt/tags/tag5.xml" ContentType="application/vnd.openxmlformats-officedocument.presentationml.tags+xml"/>
  <Override PartName="/ppt/tags/tag2.xml" ContentType="application/vnd.openxmlformats-officedocument.presentationml.tags+xml"/>
  <Override PartName="/ppt/tags/tag6.xml" ContentType="application/vnd.openxmlformats-officedocument.presentationml.tags+xml"/>
  <Override PartName="/ppt/tags/tag3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autoCompressPictures="0">
  <p:sldMasterIdLst>
    <p:sldMasterId id="2147483652" r:id="rId1"/>
  </p:sldMasterIdLst>
  <p:notesMasterIdLst>
    <p:notesMasterId r:id="rId37"/>
  </p:notesMasterIdLst>
  <p:handoutMasterIdLst>
    <p:handoutMasterId r:id="rId38"/>
  </p:handoutMasterIdLst>
  <p:sldIdLst>
    <p:sldId id="371" r:id="rId2"/>
    <p:sldId id="424" r:id="rId3"/>
    <p:sldId id="373" r:id="rId4"/>
    <p:sldId id="378" r:id="rId5"/>
    <p:sldId id="414" r:id="rId6"/>
    <p:sldId id="376" r:id="rId7"/>
    <p:sldId id="413" r:id="rId8"/>
    <p:sldId id="428" r:id="rId9"/>
    <p:sldId id="426" r:id="rId10"/>
    <p:sldId id="429" r:id="rId11"/>
    <p:sldId id="430" r:id="rId12"/>
    <p:sldId id="421" r:id="rId13"/>
    <p:sldId id="380" r:id="rId14"/>
    <p:sldId id="381" r:id="rId15"/>
    <p:sldId id="382" r:id="rId16"/>
    <p:sldId id="440" r:id="rId17"/>
    <p:sldId id="416" r:id="rId18"/>
    <p:sldId id="431" r:id="rId19"/>
    <p:sldId id="384" r:id="rId20"/>
    <p:sldId id="385" r:id="rId21"/>
    <p:sldId id="386" r:id="rId22"/>
    <p:sldId id="387" r:id="rId23"/>
    <p:sldId id="388" r:id="rId24"/>
    <p:sldId id="434" r:id="rId25"/>
    <p:sldId id="433" r:id="rId26"/>
    <p:sldId id="435" r:id="rId27"/>
    <p:sldId id="436" r:id="rId28"/>
    <p:sldId id="390" r:id="rId29"/>
    <p:sldId id="423" r:id="rId30"/>
    <p:sldId id="391" r:id="rId31"/>
    <p:sldId id="442" r:id="rId32"/>
    <p:sldId id="437" r:id="rId33"/>
    <p:sldId id="438" r:id="rId34"/>
    <p:sldId id="439" r:id="rId35"/>
    <p:sldId id="427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</p:embeddedFontLst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é Spanjaard" initials="" lastIdx="0" clrIdx="0"/>
  <p:cmAuthor id="1" name="TU/e" initials="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472C4"/>
    <a:srgbClr val="000000"/>
    <a:srgbClr val="FFC266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2597" autoAdjust="0"/>
  </p:normalViewPr>
  <p:slideViewPr>
    <p:cSldViewPr>
      <p:cViewPr varScale="1">
        <p:scale>
          <a:sx n="105" d="100"/>
          <a:sy n="105" d="100"/>
        </p:scale>
        <p:origin x="756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923B8-EC33-B14A-BE92-572C2355A355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B92B9-D38E-DA45-8518-CABB6C0F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942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363836-D029-B64C-8568-7A58901CC550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46904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193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345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432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7341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thick concrete + steel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4272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195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0375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0045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396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725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166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5952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403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961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558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6250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83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93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1276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86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808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6552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64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F9C6F14C-EDC6-4528-BF6D-688522BE2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334500" y="1284803"/>
            <a:ext cx="2857500" cy="2235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3E9F7F-BD6B-40CF-852B-0B0A4352B6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23795" y="3222785"/>
            <a:ext cx="3469019" cy="2057400"/>
            <a:chOff x="1511614" y="3621881"/>
            <a:chExt cx="6014221" cy="3658050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4234451D-D939-4BF9-B5DB-2373C1497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103" r="6477"/>
            <a:stretch>
              <a:fillRect/>
            </a:stretch>
          </p:blipFill>
          <p:spPr bwMode="auto">
            <a:xfrm>
              <a:off x="1511614" y="3621881"/>
              <a:ext cx="6012810" cy="3542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uildings.png">
              <a:extLst>
                <a:ext uri="{FF2B5EF4-FFF2-40B4-BE49-F238E27FC236}">
                  <a16:creationId xmlns:a16="http://schemas.microsoft.com/office/drawing/2014/main" id="{C027F4B0-8966-4E58-9FFC-91427B21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15" y="5463380"/>
              <a:ext cx="3358505" cy="18165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buildings2.png">
              <a:extLst>
                <a:ext uri="{FF2B5EF4-FFF2-40B4-BE49-F238E27FC236}">
                  <a16:creationId xmlns:a16="http://schemas.microsoft.com/office/drawing/2014/main" id="{94CBBCE6-B2E9-4E9F-95C0-736FC9AF0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127"/>
            <a:stretch>
              <a:fillRect/>
            </a:stretch>
          </p:blipFill>
          <p:spPr>
            <a:xfrm>
              <a:off x="4305930" y="5463380"/>
              <a:ext cx="3219905" cy="18165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44" descr="TreeCanyons.eps">
              <a:extLst>
                <a:ext uri="{FF2B5EF4-FFF2-40B4-BE49-F238E27FC236}">
                  <a16:creationId xmlns:a16="http://schemas.microsoft.com/office/drawing/2014/main" id="{488B23A8-2816-433B-AD6E-D700C23C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9734" t="75002" r="74631" b="10284"/>
            <a:stretch>
              <a:fillRect/>
            </a:stretch>
          </p:blipFill>
          <p:spPr bwMode="auto">
            <a:xfrm>
              <a:off x="2530475" y="6860381"/>
              <a:ext cx="370329" cy="276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Freeform 5">
            <a:extLst>
              <a:ext uri="{FF2B5EF4-FFF2-40B4-BE49-F238E27FC236}">
                <a16:creationId xmlns:a16="http://schemas.microsoft.com/office/drawing/2014/main" id="{2A99E3B5-8DF9-4D4E-A71D-7662BDFD802A}"/>
              </a:ext>
            </a:extLst>
          </p:cNvPr>
          <p:cNvSpPr/>
          <p:nvPr userDrawn="1"/>
        </p:nvSpPr>
        <p:spPr>
          <a:xfrm rot="10800000">
            <a:off x="5087888" y="1268759"/>
            <a:ext cx="5420071" cy="4005240"/>
          </a:xfrm>
          <a:custGeom>
            <a:avLst/>
            <a:gdLst>
              <a:gd name="connsiteX0" fmla="*/ 1119743 w 3441162"/>
              <a:gd name="connsiteY0" fmla="*/ 0 h 3946166"/>
              <a:gd name="connsiteX1" fmla="*/ 3441162 w 3441162"/>
              <a:gd name="connsiteY1" fmla="*/ 13654 h 3946166"/>
              <a:gd name="connsiteX2" fmla="*/ 3441162 w 3441162"/>
              <a:gd name="connsiteY2" fmla="*/ 3946166 h 3946166"/>
              <a:gd name="connsiteX3" fmla="*/ 0 w 3441162"/>
              <a:gd name="connsiteY3" fmla="*/ 3946166 h 3946166"/>
              <a:gd name="connsiteX4" fmla="*/ 1119743 w 3441162"/>
              <a:gd name="connsiteY4" fmla="*/ 0 h 394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1162" h="3946166">
                <a:moveTo>
                  <a:pt x="1119743" y="0"/>
                </a:moveTo>
                <a:lnTo>
                  <a:pt x="3441162" y="13654"/>
                </a:lnTo>
                <a:lnTo>
                  <a:pt x="3441162" y="3946166"/>
                </a:lnTo>
                <a:lnTo>
                  <a:pt x="0" y="3946166"/>
                </a:lnTo>
                <a:lnTo>
                  <a:pt x="1119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47F14-E840-419E-9A22-E8C41E094696}"/>
              </a:ext>
            </a:extLst>
          </p:cNvPr>
          <p:cNvSpPr/>
          <p:nvPr userDrawn="1"/>
        </p:nvSpPr>
        <p:spPr>
          <a:xfrm>
            <a:off x="0" y="1278285"/>
            <a:ext cx="5616574" cy="396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EC1C47-A099-4246-8BDB-5B0D91A475FC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8208" y="-43556"/>
            <a:ext cx="3096345" cy="7000950"/>
          </a:xfrm>
          <a:prstGeom prst="line">
            <a:avLst/>
          </a:prstGeom>
          <a:ln w="50800">
            <a:solidFill>
              <a:srgbClr val="FF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DBF65A-6FD5-493D-938C-40F43320C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6075"/>
          <a:stretch/>
        </p:blipFill>
        <p:spPr>
          <a:xfrm>
            <a:off x="9507234" y="6118149"/>
            <a:ext cx="2673984" cy="5166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C1B93-8982-461A-BD00-0E8FA675B2B6}"/>
              </a:ext>
            </a:extLst>
          </p:cNvPr>
          <p:cNvCxnSpPr>
            <a:cxnSpLocks/>
          </p:cNvCxnSpPr>
          <p:nvPr userDrawn="1"/>
        </p:nvCxnSpPr>
        <p:spPr>
          <a:xfrm>
            <a:off x="-4764" y="1268758"/>
            <a:ext cx="12204000" cy="0"/>
          </a:xfrm>
          <a:prstGeom prst="line">
            <a:avLst/>
          </a:prstGeom>
          <a:ln w="50800">
            <a:solidFill>
              <a:srgbClr val="FF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6F24-4089-49CF-BD62-EB5E2D49BB87}"/>
              </a:ext>
            </a:extLst>
          </p:cNvPr>
          <p:cNvCxnSpPr>
            <a:cxnSpLocks/>
          </p:cNvCxnSpPr>
          <p:nvPr userDrawn="1"/>
        </p:nvCxnSpPr>
        <p:spPr>
          <a:xfrm>
            <a:off x="-8313" y="5257800"/>
            <a:ext cx="12200313" cy="0"/>
          </a:xfrm>
          <a:prstGeom prst="line">
            <a:avLst/>
          </a:prstGeom>
          <a:ln w="50800">
            <a:solidFill>
              <a:srgbClr val="FF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7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814918" y="1619251"/>
            <a:ext cx="7488767" cy="1470025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814918" y="4221088"/>
            <a:ext cx="6817783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61AFB5FC-2BE1-DF4B-9854-31F78F9F7CDD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1318" y="215901"/>
            <a:ext cx="2673349" cy="5343525"/>
          </a:xfrm>
        </p:spPr>
        <p:txBody>
          <a:bodyPr vert="eaVert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15901"/>
            <a:ext cx="7823200" cy="5343525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B5403D88-8786-1844-86F1-63D6D6A34A4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FC8AE38C-2E6D-744E-9E5D-DBAD6B083BF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C3878C68-2482-D443-AE92-7559E3244947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8" y="1600200"/>
            <a:ext cx="5228167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285" y="1600200"/>
            <a:ext cx="5228167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CD8538C1-897D-4B47-9BDC-2EB39A713BB9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AAB5D373-F2C9-D041-84D3-8B6B419AF2D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81252674-3F9C-384E-96CD-46BECE363F7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89BEC41B-5324-6C45-BC05-B12BFE6420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0D4E72CE-4C2C-8D47-9F5C-F9ADAECBF4C6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10037233" y="6548439"/>
            <a:ext cx="863600" cy="1873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F246990D-0EA7-7947-BCB1-308E9C479431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10037233" y="6548439"/>
            <a:ext cx="863600" cy="1873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360000"/>
            <a:ext cx="10699749" cy="50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edit Master title style</a:t>
            </a:r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9200" y="180000"/>
            <a:ext cx="81280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nl-NL"/>
              <a:t>PAGE </a:t>
            </a:r>
            <a:fld id="{A1D7EA78-92F4-9942-9ABE-C572478E5B8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566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600200"/>
            <a:ext cx="10659533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edit Master text styles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367EAE-EAF6-4651-B68A-15B4225E31A9}"/>
              </a:ext>
            </a:extLst>
          </p:cNvPr>
          <p:cNvCxnSpPr/>
          <p:nvPr userDrawn="1"/>
        </p:nvCxnSpPr>
        <p:spPr>
          <a:xfrm>
            <a:off x="540000" y="288000"/>
            <a:ext cx="1069974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0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  <a:ea typeface="ＭＳ Ｐゴシック" charset="-128"/>
        </a:defRPr>
      </a:lvl2pPr>
      <a:lvl3pPr marL="809625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3pPr>
      <a:lvl4pPr marL="1090613" indent="-2794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4pPr>
      <a:lvl5pPr marL="13493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5pPr>
      <a:lvl6pPr marL="18065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6pPr>
      <a:lvl7pPr marL="22637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7pPr>
      <a:lvl8pPr marL="27209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8pPr>
      <a:lvl9pPr marL="31781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image" Target="../media/image471.png"/><Relationship Id="rId3" Type="http://schemas.openxmlformats.org/officeDocument/2006/relationships/image" Target="../media/image350.png"/><Relationship Id="rId7" Type="http://schemas.openxmlformats.org/officeDocument/2006/relationships/image" Target="../media/image58.png"/><Relationship Id="rId17" Type="http://schemas.openxmlformats.org/officeDocument/2006/relationships/image" Target="../media/image4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370.png"/><Relationship Id="rId15" Type="http://schemas.openxmlformats.org/officeDocument/2006/relationships/image" Target="../media/image430.png"/><Relationship Id="rId4" Type="http://schemas.openxmlformats.org/officeDocument/2006/relationships/image" Target="../media/image360.png"/><Relationship Id="rId14" Type="http://schemas.openxmlformats.org/officeDocument/2006/relationships/image" Target="../media/image4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9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5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0.png"/><Relationship Id="rId11" Type="http://schemas.openxmlformats.org/officeDocument/2006/relationships/image" Target="../media/image580.png"/><Relationship Id="rId5" Type="http://schemas.openxmlformats.org/officeDocument/2006/relationships/image" Target="../media/image480.png"/><Relationship Id="rId15" Type="http://schemas.openxmlformats.org/officeDocument/2006/relationships/image" Target="../media/image30.png"/><Relationship Id="rId10" Type="http://schemas.openxmlformats.org/officeDocument/2006/relationships/image" Target="../media/image570.png"/><Relationship Id="rId4" Type="http://schemas.openxmlformats.org/officeDocument/2006/relationships/image" Target="../media/image470.png"/><Relationship Id="rId9" Type="http://schemas.openxmlformats.org/officeDocument/2006/relationships/image" Target="../media/image560.png"/><Relationship Id="rId1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61.png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ojigon.webs.upv.es/simulations_waves.php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1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7.png"/><Relationship Id="rId3" Type="http://schemas.openxmlformats.org/officeDocument/2006/relationships/image" Target="../media/image62.tiff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66.tiff"/><Relationship Id="rId4" Type="http://schemas.openxmlformats.org/officeDocument/2006/relationships/image" Target="../media/image63.tiff"/><Relationship Id="rId9" Type="http://schemas.openxmlformats.org/officeDocument/2006/relationships/image" Target="../media/image6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ommons.wikimedia.org/wiki/File:Wavemachine.gif" TargetMode="External"/><Relationship Id="rId5" Type="http://schemas.openxmlformats.org/officeDocument/2006/relationships/image" Target="../media/image67.gif"/><Relationship Id="rId10" Type="http://schemas.openxmlformats.org/officeDocument/2006/relationships/image" Target="../media/image73.png"/><Relationship Id="rId4" Type="http://schemas.openxmlformats.org/officeDocument/2006/relationships/notesSlide" Target="../notesSlides/notesSlide11.xml"/><Relationship Id="rId9" Type="http://schemas.openxmlformats.org/officeDocument/2006/relationships/hyperlink" Target="https://youtu.be/rIzjnER4GxQ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4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2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810.png"/><Relationship Id="rId7" Type="http://schemas.openxmlformats.org/officeDocument/2006/relationships/image" Target="../media/image88.png"/><Relationship Id="rId17" Type="http://schemas.openxmlformats.org/officeDocument/2006/relationships/image" Target="../media/image9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0.png"/><Relationship Id="rId20" Type="http://schemas.openxmlformats.org/officeDocument/2006/relationships/image" Target="../media/image800.png"/><Relationship Id="rId1" Type="http://schemas.openxmlformats.org/officeDocument/2006/relationships/tags" Target="../tags/tag2.xml"/><Relationship Id="rId6" Type="http://schemas.openxmlformats.org/officeDocument/2006/relationships/image" Target="../media/image701.png"/><Relationship Id="rId24" Type="http://schemas.openxmlformats.org/officeDocument/2006/relationships/image" Target="../media/image96.png"/><Relationship Id="rId5" Type="http://schemas.openxmlformats.org/officeDocument/2006/relationships/image" Target="../media/image87.png"/><Relationship Id="rId15" Type="http://schemas.openxmlformats.org/officeDocument/2006/relationships/image" Target="../media/image89.png"/><Relationship Id="rId23" Type="http://schemas.openxmlformats.org/officeDocument/2006/relationships/image" Target="../media/image95.png"/><Relationship Id="rId19" Type="http://schemas.openxmlformats.org/officeDocument/2006/relationships/image" Target="../media/image93.png"/><Relationship Id="rId4" Type="http://schemas.openxmlformats.org/officeDocument/2006/relationships/image" Target="../media/image68.png"/><Relationship Id="rId14" Type="http://schemas.openxmlformats.org/officeDocument/2006/relationships/image" Target="../media/image78.png"/><Relationship Id="rId22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0.png"/><Relationship Id="rId12" Type="http://schemas.openxmlformats.org/officeDocument/2006/relationships/image" Target="../media/image93.png"/><Relationship Id="rId17" Type="http://schemas.openxmlformats.org/officeDocument/2006/relationships/image" Target="../media/image810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00.png"/><Relationship Id="rId1" Type="http://schemas.openxmlformats.org/officeDocument/2006/relationships/tags" Target="../tags/tag3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png"/><Relationship Id="rId10" Type="http://schemas.openxmlformats.org/officeDocument/2006/relationships/image" Target="../media/image750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79.png"/><Relationship Id="rId5" Type="http://schemas.openxmlformats.org/officeDocument/2006/relationships/image" Target="../media/image77.tiff"/><Relationship Id="rId4" Type="http://schemas.openxmlformats.org/officeDocument/2006/relationships/image" Target="../media/image7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81.png"/><Relationship Id="rId18" Type="http://schemas.openxmlformats.org/officeDocument/2006/relationships/image" Target="../media/image117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120.png"/><Relationship Id="rId7" Type="http://schemas.openxmlformats.org/officeDocument/2006/relationships/image" Target="../media/image880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5.png"/><Relationship Id="rId20" Type="http://schemas.openxmlformats.org/officeDocument/2006/relationships/image" Target="../media/image104.png"/><Relationship Id="rId1" Type="http://schemas.openxmlformats.org/officeDocument/2006/relationships/tags" Target="../tags/tag5.xml"/><Relationship Id="rId6" Type="http://schemas.openxmlformats.org/officeDocument/2006/relationships/image" Target="../media/image870.png"/><Relationship Id="rId11" Type="http://schemas.openxmlformats.org/officeDocument/2006/relationships/image" Target="../media/image110.png"/><Relationship Id="rId5" Type="http://schemas.openxmlformats.org/officeDocument/2006/relationships/image" Target="../media/image86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9" Type="http://schemas.openxmlformats.org/officeDocument/2006/relationships/image" Target="../media/image80.tiff"/><Relationship Id="rId14" Type="http://schemas.openxmlformats.org/officeDocument/2006/relationships/image" Target="../media/image85.png"/><Relationship Id="rId22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05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tiff"/><Relationship Id="rId5" Type="http://schemas.openxmlformats.org/officeDocument/2006/relationships/image" Target="../media/image107.tiff"/><Relationship Id="rId10" Type="http://schemas.openxmlformats.org/officeDocument/2006/relationships/image" Target="../media/image112.png"/><Relationship Id="rId4" Type="http://schemas.openxmlformats.org/officeDocument/2006/relationships/image" Target="../media/image106.gif"/><Relationship Id="rId9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5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138.png"/><Relationship Id="rId12" Type="http://schemas.openxmlformats.org/officeDocument/2006/relationships/image" Target="../media/image1060.png"/><Relationship Id="rId17" Type="http://schemas.openxmlformats.org/officeDocument/2006/relationships/image" Target="../media/image134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tags" Target="../tags/tag6.xml"/><Relationship Id="rId11" Type="http://schemas.openxmlformats.org/officeDocument/2006/relationships/image" Target="../media/image1050.png"/><Relationship Id="rId24" Type="http://schemas.openxmlformats.org/officeDocument/2006/relationships/image" Target="../media/image141.png"/><Relationship Id="rId5" Type="http://schemas.openxmlformats.org/officeDocument/2006/relationships/image" Target="../media/image119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10" Type="http://schemas.openxmlformats.org/officeDocument/2006/relationships/image" Target="../media/image1040.png"/><Relationship Id="rId19" Type="http://schemas.openxmlformats.org/officeDocument/2006/relationships/image" Target="../media/image136.png"/><Relationship Id="rId4" Type="http://schemas.openxmlformats.org/officeDocument/2006/relationships/image" Target="../media/image113.png"/><Relationship Id="rId9" Type="http://schemas.openxmlformats.org/officeDocument/2006/relationships/image" Target="../media/image1030.png"/><Relationship Id="rId22" Type="http://schemas.openxmlformats.org/officeDocument/2006/relationships/image" Target="../media/image1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tiff"/><Relationship Id="rId13" Type="http://schemas.openxmlformats.org/officeDocument/2006/relationships/image" Target="../media/image118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43.png"/><Relationship Id="rId12" Type="http://schemas.openxmlformats.org/officeDocument/2006/relationships/image" Target="../media/image1170.png"/><Relationship Id="rId17" Type="http://schemas.openxmlformats.org/officeDocument/2006/relationships/image" Target="../media/image14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210.png"/><Relationship Id="rId1" Type="http://schemas.openxmlformats.org/officeDocument/2006/relationships/tags" Target="../tags/tag7.xml"/><Relationship Id="rId6" Type="http://schemas.openxmlformats.org/officeDocument/2006/relationships/image" Target="../media/image1390.png"/><Relationship Id="rId11" Type="http://schemas.openxmlformats.org/officeDocument/2006/relationships/image" Target="../media/image1160.png"/><Relationship Id="rId15" Type="http://schemas.openxmlformats.org/officeDocument/2006/relationships/image" Target="../media/image1200.png"/><Relationship Id="rId10" Type="http://schemas.openxmlformats.org/officeDocument/2006/relationships/image" Target="../media/image1130.png"/><Relationship Id="rId4" Type="http://schemas.openxmlformats.org/officeDocument/2006/relationships/image" Target="../media/image120.tiff"/><Relationship Id="rId9" Type="http://schemas.openxmlformats.org/officeDocument/2006/relationships/image" Target="../media/image1120.png"/><Relationship Id="rId14" Type="http://schemas.openxmlformats.org/officeDocument/2006/relationships/image" Target="../media/image11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tiff"/><Relationship Id="rId7" Type="http://schemas.openxmlformats.org/officeDocument/2006/relationships/image" Target="../media/image124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gif"/><Relationship Id="rId11" Type="http://schemas.openxmlformats.org/officeDocument/2006/relationships/image" Target="../media/image121.tiff"/><Relationship Id="rId5" Type="http://schemas.openxmlformats.org/officeDocument/2006/relationships/image" Target="../media/image108.tiff"/><Relationship Id="rId10" Type="http://schemas.openxmlformats.org/officeDocument/2006/relationships/image" Target="../media/image130.emf"/><Relationship Id="rId4" Type="http://schemas.openxmlformats.org/officeDocument/2006/relationships/image" Target="../media/image107.tiff"/><Relationship Id="rId9" Type="http://schemas.openxmlformats.org/officeDocument/2006/relationships/image" Target="../media/image1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7.tiff"/><Relationship Id="rId5" Type="http://schemas.openxmlformats.org/officeDocument/2006/relationships/image" Target="../media/image76.tiff"/><Relationship Id="rId4" Type="http://schemas.openxmlformats.org/officeDocument/2006/relationships/hyperlink" Target="https://www.youtube.com/watch?v=diLnyeQ6W7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4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11" Type="http://schemas.openxmlformats.org/officeDocument/2006/relationships/image" Target="../media/image148.png"/><Relationship Id="rId5" Type="http://schemas.openxmlformats.org/officeDocument/2006/relationships/hyperlink" Target="https://www.youtube.com/watch?v=OC7_zpyqCrU&amp;t=1s" TargetMode="External"/><Relationship Id="rId10" Type="http://schemas.openxmlformats.org/officeDocument/2006/relationships/image" Target="../media/image163.png"/><Relationship Id="rId4" Type="http://schemas.openxmlformats.org/officeDocument/2006/relationships/image" Target="../media/image147.tiff"/><Relationship Id="rId9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149.gif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0.png"/><Relationship Id="rId5" Type="http://schemas.openxmlformats.org/officeDocument/2006/relationships/image" Target="../media/image147.tiff"/><Relationship Id="rId4" Type="http://schemas.openxmlformats.org/officeDocument/2006/relationships/image" Target="../media/image15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48.png"/><Relationship Id="rId7" Type="http://schemas.openxmlformats.org/officeDocument/2006/relationships/image" Target="../media/image17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48.pn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QXLsegiA7g" TargetMode="External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3" Type="http://schemas.openxmlformats.org/officeDocument/2006/relationships/image" Target="../media/image27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31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41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5" Type="http://schemas.openxmlformats.org/officeDocument/2006/relationships/image" Target="../media/image29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34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22" Type="http://schemas.openxmlformats.org/officeDocument/2006/relationships/image" Target="../media/image351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4000" b="1" dirty="0">
                <a:ea typeface="Avenir Book" charset="0"/>
                <a:cs typeface="Avenir Book" charset="0"/>
              </a:rPr>
              <a:t>Architectural Acoustics</a:t>
            </a:r>
            <a:br>
              <a:rPr lang="nl-NL" sz="2800" b="0" dirty="0">
                <a:ea typeface="Avenir Book" charset="0"/>
                <a:cs typeface="Avenir Book" charset="0"/>
              </a:rPr>
            </a:br>
            <a:br>
              <a:rPr lang="en-US" sz="2000" dirty="0">
                <a:ea typeface="Avenir Book" charset="0"/>
                <a:cs typeface="Avenir Book" charset="0"/>
              </a:rPr>
            </a:br>
            <a:endParaRPr lang="en-US" sz="2800" b="0" dirty="0">
              <a:ea typeface="Avenir Book" charset="0"/>
              <a:cs typeface="Avenir Book" charset="0"/>
            </a:endParaRPr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5553DAC4-0E5E-4041-86C8-1EC815D74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918" y="4221088"/>
            <a:ext cx="6817783" cy="70788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b="0" dirty="0">
                <a:ea typeface="Avenir Book" charset="0"/>
                <a:cs typeface="Avenir Book" charset="0"/>
              </a:rPr>
              <a:t>Jieun Yang (j.yang3@tue.nl)</a:t>
            </a:r>
            <a:br>
              <a:rPr lang="en-US" sz="1600" b="0" dirty="0">
                <a:ea typeface="Avenir Book" charset="0"/>
                <a:cs typeface="Avenir Book" charset="0"/>
              </a:rPr>
            </a:br>
            <a:r>
              <a:rPr lang="en-US" sz="1600" b="0" dirty="0">
                <a:ea typeface="Avenir Book" charset="0"/>
                <a:cs typeface="Avenir Book" charset="0"/>
              </a:rPr>
              <a:t>Assistant professor, Building Acoustics group</a:t>
            </a:r>
            <a:br>
              <a:rPr lang="nl-NL" sz="1600" b="0" dirty="0">
                <a:ea typeface="Avenir Book" charset="0"/>
                <a:cs typeface="Avenir Book" charset="0"/>
              </a:rPr>
            </a:br>
            <a:endParaRPr lang="en-US" sz="1600"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656358-2F93-4BE7-A834-BFF5562AB81D}"/>
              </a:ext>
            </a:extLst>
          </p:cNvPr>
          <p:cNvSpPr/>
          <p:nvPr/>
        </p:nvSpPr>
        <p:spPr>
          <a:xfrm>
            <a:off x="695400" y="2721114"/>
            <a:ext cx="2969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venir Book" charset="0"/>
                <a:cs typeface="Avenir Book" charset="0"/>
              </a:rPr>
              <a:t>Week 5: Building Acoustics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	Lecture B.1</a:t>
            </a:r>
          </a:p>
        </p:txBody>
      </p:sp>
    </p:spTree>
    <p:extLst>
      <p:ext uri="{BB962C8B-B14F-4D97-AF65-F5344CB8AC3E}">
        <p14:creationId xmlns:p14="http://schemas.microsoft.com/office/powerpoint/2010/main" val="12079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64"/>
    </mc:Choice>
    <mc:Fallback xmlns="">
      <p:transition spd="slow" advTm="209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540000" y="1260000"/>
            <a:ext cx="4585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Wave propagation in isotropic solids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E1BA8-3B1C-4994-A5CD-036814A8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venir Book" charset="0"/>
                <a:cs typeface="Avenir Book" charset="0"/>
              </a:rPr>
              <a:t>10.1 Sound waves in unbounded solids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9DCC-58E9-4577-861B-17114C5AB1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9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88001B-A4F0-48AF-91B4-764D84547C80}"/>
                  </a:ext>
                </a:extLst>
              </p:cNvPr>
              <p:cNvSpPr txBox="1"/>
              <p:nvPr/>
            </p:nvSpPr>
            <p:spPr>
              <a:xfrm>
                <a:off x="839416" y="2562035"/>
                <a:ext cx="231473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𝑦𝑥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88001B-A4F0-48AF-91B4-764D8454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562035"/>
                <a:ext cx="2314736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55AB57-B313-4CC6-9715-7F9279E95E78}"/>
                  </a:ext>
                </a:extLst>
              </p:cNvPr>
              <p:cNvSpPr txBox="1"/>
              <p:nvPr/>
            </p:nvSpPr>
            <p:spPr>
              <a:xfrm>
                <a:off x="839416" y="2017445"/>
                <a:ext cx="228921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𝑥𝑧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55AB57-B313-4CC6-9715-7F9279E95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017445"/>
                <a:ext cx="2289216" cy="4690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53F2A6-26E3-4230-9D62-5A84AB1E77F7}"/>
                  </a:ext>
                </a:extLst>
              </p:cNvPr>
              <p:cNvSpPr txBox="1"/>
              <p:nvPr/>
            </p:nvSpPr>
            <p:spPr>
              <a:xfrm>
                <a:off x="839416" y="3138099"/>
                <a:ext cx="2263568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𝑧𝑦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53F2A6-26E3-4230-9D62-5A84AB1E7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138099"/>
                <a:ext cx="2263568" cy="469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263B3FB-F1EA-4817-B19D-A70989B09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151" y="4249652"/>
            <a:ext cx="4242149" cy="1118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62C0C-CDF0-4589-8BC9-22C92E499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280" y="5449871"/>
            <a:ext cx="2062308" cy="61804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3D55464-6D85-4ADB-9489-EA1B2CA21396}"/>
              </a:ext>
            </a:extLst>
          </p:cNvPr>
          <p:cNvSpPr/>
          <p:nvPr/>
        </p:nvSpPr>
        <p:spPr>
          <a:xfrm>
            <a:off x="1560403" y="5569495"/>
            <a:ext cx="6471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where</a:t>
            </a:r>
            <a:endParaRPr lang="en-US" sz="1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C58D6D6-2978-4923-A3E3-E0CC0B80778F}"/>
                  </a:ext>
                </a:extLst>
              </p:cNvPr>
              <p:cNvSpPr/>
              <p:nvPr/>
            </p:nvSpPr>
            <p:spPr>
              <a:xfrm>
                <a:off x="2122305" y="6026181"/>
                <a:ext cx="648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C58D6D6-2978-4923-A3E3-E0CC0B807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305" y="6026181"/>
                <a:ext cx="648831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01D20FE-3E8A-46F4-90D2-2A7F816739A0}"/>
              </a:ext>
            </a:extLst>
          </p:cNvPr>
          <p:cNvSpPr txBox="1"/>
          <p:nvPr/>
        </p:nvSpPr>
        <p:spPr>
          <a:xfrm>
            <a:off x="2711624" y="6044880"/>
            <a:ext cx="142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Lame constants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43DEB4-568B-4CB3-8F19-D5CE0C3182F3}"/>
              </a:ext>
            </a:extLst>
          </p:cNvPr>
          <p:cNvSpPr/>
          <p:nvPr/>
        </p:nvSpPr>
        <p:spPr>
          <a:xfrm>
            <a:off x="656151" y="3907433"/>
            <a:ext cx="3357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+mn-lt"/>
              </a:rPr>
              <a:t>For homogeneous, isotropic, elastic solids,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2CFCCE-F8E4-44DA-906C-29BEFB289C61}"/>
              </a:ext>
            </a:extLst>
          </p:cNvPr>
          <p:cNvSpPr txBox="1"/>
          <p:nvPr/>
        </p:nvSpPr>
        <p:spPr>
          <a:xfrm>
            <a:off x="3242487" y="2029934"/>
            <a:ext cx="13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(x direction)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FF9509-259E-4CF2-BAEC-DD4502198B91}"/>
              </a:ext>
            </a:extLst>
          </p:cNvPr>
          <p:cNvSpPr txBox="1"/>
          <p:nvPr/>
        </p:nvSpPr>
        <p:spPr>
          <a:xfrm>
            <a:off x="3242487" y="2627277"/>
            <a:ext cx="13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(y direction)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AF086C-FF6A-4A69-9B58-742E580B9376}"/>
              </a:ext>
            </a:extLst>
          </p:cNvPr>
          <p:cNvSpPr txBox="1"/>
          <p:nvPr/>
        </p:nvSpPr>
        <p:spPr>
          <a:xfrm>
            <a:off x="3242487" y="3184332"/>
            <a:ext cx="13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(z direction)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D1B6BB-72A9-41FD-BDB8-8FFFA0E7E3C5}"/>
              </a:ext>
            </a:extLst>
          </p:cNvPr>
          <p:cNvGrpSpPr/>
          <p:nvPr/>
        </p:nvGrpSpPr>
        <p:grpSpPr>
          <a:xfrm>
            <a:off x="4522964" y="1936077"/>
            <a:ext cx="6716785" cy="556819"/>
            <a:chOff x="4522964" y="1936077"/>
            <a:chExt cx="6716785" cy="556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AA4380A-4C04-42FC-8F87-87CA515ADAD5}"/>
                    </a:ext>
                  </a:extLst>
                </p:cNvPr>
                <p:cNvSpPr txBox="1"/>
                <p:nvPr/>
              </p:nvSpPr>
              <p:spPr>
                <a:xfrm>
                  <a:off x="5217459" y="1936077"/>
                  <a:ext cx="6022290" cy="5568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𝜕𝜉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𝜕𝜉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𝜕𝜂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𝜕𝜁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𝜕𝜉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𝜕𝜂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𝜕𝜁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AA4380A-4C04-42FC-8F87-87CA515AD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7459" y="1936077"/>
                  <a:ext cx="6022290" cy="55681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14854B7-8DE9-46A3-BC34-4DEC8AA87770}"/>
                </a:ext>
              </a:extLst>
            </p:cNvPr>
            <p:cNvCxnSpPr>
              <a:cxnSpLocks/>
            </p:cNvCxnSpPr>
            <p:nvPr/>
          </p:nvCxnSpPr>
          <p:spPr>
            <a:xfrm>
              <a:off x="4522964" y="2208355"/>
              <a:ext cx="56593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90CB48-D080-4897-A022-CDDB859FDAC5}"/>
              </a:ext>
            </a:extLst>
          </p:cNvPr>
          <p:cNvGrpSpPr/>
          <p:nvPr/>
        </p:nvGrpSpPr>
        <p:grpSpPr>
          <a:xfrm>
            <a:off x="5476557" y="2777626"/>
            <a:ext cx="6360165" cy="488339"/>
            <a:chOff x="5476557" y="2777626"/>
            <a:chExt cx="6360165" cy="4883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A688E60-ABE9-49CA-B52D-1E5019CE1BB8}"/>
                    </a:ext>
                  </a:extLst>
                </p:cNvPr>
                <p:cNvSpPr txBox="1"/>
                <p:nvPr/>
              </p:nvSpPr>
              <p:spPr>
                <a:xfrm>
                  <a:off x="5476557" y="2777626"/>
                  <a:ext cx="4933787" cy="4883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A688E60-ABE9-49CA-B52D-1E5019CE1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557" y="2777626"/>
                  <a:ext cx="4933787" cy="48833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604A72-9B08-48A2-B23F-32FE2C7F3205}"/>
                </a:ext>
              </a:extLst>
            </p:cNvPr>
            <p:cNvSpPr txBox="1"/>
            <p:nvPr/>
          </p:nvSpPr>
          <p:spPr>
            <a:xfrm>
              <a:off x="10519669" y="2813060"/>
              <a:ext cx="1317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(x direction)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36A87C-02F2-4AA4-8C58-7F4B0CF23EE9}"/>
              </a:ext>
            </a:extLst>
          </p:cNvPr>
          <p:cNvGrpSpPr/>
          <p:nvPr/>
        </p:nvGrpSpPr>
        <p:grpSpPr>
          <a:xfrm>
            <a:off x="5375920" y="3445776"/>
            <a:ext cx="6505172" cy="1495392"/>
            <a:chOff x="5375920" y="3445776"/>
            <a:chExt cx="6505172" cy="1495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DA8FC41-5F27-4E4D-9AC6-80B003C0DA18}"/>
                    </a:ext>
                  </a:extLst>
                </p:cNvPr>
                <p:cNvSpPr txBox="1"/>
                <p:nvPr/>
              </p:nvSpPr>
              <p:spPr>
                <a:xfrm>
                  <a:off x="5476557" y="3841252"/>
                  <a:ext cx="5087482" cy="4883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DA8FC41-5F27-4E4D-9AC6-80B003C0DA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557" y="3841252"/>
                  <a:ext cx="5087482" cy="48833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94F48B-E9B7-4162-822A-3E6CEF22FC4C}"/>
                    </a:ext>
                  </a:extLst>
                </p:cNvPr>
                <p:cNvSpPr txBox="1"/>
                <p:nvPr/>
              </p:nvSpPr>
              <p:spPr>
                <a:xfrm>
                  <a:off x="5559529" y="4452829"/>
                  <a:ext cx="4960140" cy="4883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94F48B-E9B7-4162-822A-3E6CEF22FC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9529" y="4452829"/>
                  <a:ext cx="4960140" cy="48833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46F65B-55DF-4218-B102-20A0F93DAED1}"/>
                </a:ext>
              </a:extLst>
            </p:cNvPr>
            <p:cNvSpPr/>
            <p:nvPr/>
          </p:nvSpPr>
          <p:spPr>
            <a:xfrm>
              <a:off x="5375920" y="3445776"/>
              <a:ext cx="8386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+mn-lt"/>
                </a:rPr>
                <a:t>Similarly,</a:t>
              </a:r>
              <a:endParaRPr lang="en-US" sz="1400" dirty="0">
                <a:latin typeface="+mn-l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17FC72-BE65-46CE-B547-057D50B85E58}"/>
                </a:ext>
              </a:extLst>
            </p:cNvPr>
            <p:cNvSpPr txBox="1"/>
            <p:nvPr/>
          </p:nvSpPr>
          <p:spPr>
            <a:xfrm>
              <a:off x="10564039" y="3926139"/>
              <a:ext cx="1317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(y direction)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2E2B5D-AF16-46BB-9436-5717A63D5F4A}"/>
                </a:ext>
              </a:extLst>
            </p:cNvPr>
            <p:cNvSpPr txBox="1"/>
            <p:nvPr/>
          </p:nvSpPr>
          <p:spPr>
            <a:xfrm>
              <a:off x="10564039" y="4488890"/>
              <a:ext cx="1317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(z direction)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9FF4A1-A24E-4117-A3FF-8D8CEA97EC8C}"/>
              </a:ext>
            </a:extLst>
          </p:cNvPr>
          <p:cNvGrpSpPr/>
          <p:nvPr/>
        </p:nvGrpSpPr>
        <p:grpSpPr>
          <a:xfrm>
            <a:off x="5999419" y="5328786"/>
            <a:ext cx="4106420" cy="1005172"/>
            <a:chOff x="5999419" y="5328786"/>
            <a:chExt cx="4106420" cy="10051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B1CDE3-BF21-4134-8638-DCF9418A2C85}"/>
                </a:ext>
              </a:extLst>
            </p:cNvPr>
            <p:cNvSpPr/>
            <p:nvPr/>
          </p:nvSpPr>
          <p:spPr>
            <a:xfrm>
              <a:off x="6462483" y="5328786"/>
              <a:ext cx="3097743" cy="639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ECBCC0-BABD-4117-BB78-2D9AFE28734D}"/>
                    </a:ext>
                  </a:extLst>
                </p:cNvPr>
                <p:cNvSpPr txBox="1"/>
                <p:nvPr/>
              </p:nvSpPr>
              <p:spPr>
                <a:xfrm>
                  <a:off x="6516772" y="5383162"/>
                  <a:ext cx="2863284" cy="4941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8ECBCC0-BABD-4117-BB78-2D9AFE287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772" y="5383162"/>
                  <a:ext cx="2863284" cy="494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389429-24F5-4CCD-86D6-493D5FCB6DB7}"/>
                </a:ext>
              </a:extLst>
            </p:cNvPr>
            <p:cNvSpPr txBox="1"/>
            <p:nvPr/>
          </p:nvSpPr>
          <p:spPr>
            <a:xfrm>
              <a:off x="5999419" y="5459026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sym typeface="Wingdings" panose="05000000000000000000" pitchFamily="2" charset="2"/>
                </a:rPr>
                <a:t></a:t>
              </a:r>
              <a:endParaRPr lang="en-US" dirty="0"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EAA7EE-3030-4483-9085-8BC2CA469D68}"/>
                </a:ext>
              </a:extLst>
            </p:cNvPr>
            <p:cNvSpPr txBox="1"/>
            <p:nvPr/>
          </p:nvSpPr>
          <p:spPr>
            <a:xfrm>
              <a:off x="6575483" y="5995404"/>
              <a:ext cx="35303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Wave equation in isotropic elastic solid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52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52"/>
    </mc:Choice>
    <mc:Fallback xmlns="">
      <p:transition spd="slow" advTm="13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0C3AD54-D994-48E8-A177-797811C3AFB3}"/>
              </a:ext>
            </a:extLst>
          </p:cNvPr>
          <p:cNvGrpSpPr/>
          <p:nvPr/>
        </p:nvGrpSpPr>
        <p:grpSpPr>
          <a:xfrm>
            <a:off x="10074884" y="4588845"/>
            <a:ext cx="828262" cy="232348"/>
            <a:chOff x="10074884" y="4588845"/>
            <a:chExt cx="828262" cy="232348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8A36EE3-1C93-48FB-A8A3-1700AC693D9D}"/>
                </a:ext>
              </a:extLst>
            </p:cNvPr>
            <p:cNvSpPr/>
            <p:nvPr/>
          </p:nvSpPr>
          <p:spPr>
            <a:xfrm>
              <a:off x="10074884" y="4588845"/>
              <a:ext cx="101172" cy="2323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A0A7D1-9EFD-42E0-83F3-8241D8824BD6}"/>
                </a:ext>
              </a:extLst>
            </p:cNvPr>
            <p:cNvSpPr/>
            <p:nvPr/>
          </p:nvSpPr>
          <p:spPr>
            <a:xfrm>
              <a:off x="10801974" y="4588845"/>
              <a:ext cx="101172" cy="23234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738183-654F-4218-9995-9ACA10ABE103}"/>
              </a:ext>
            </a:extLst>
          </p:cNvPr>
          <p:cNvGrpSpPr/>
          <p:nvPr/>
        </p:nvGrpSpPr>
        <p:grpSpPr>
          <a:xfrm>
            <a:off x="10076611" y="3696864"/>
            <a:ext cx="828262" cy="232348"/>
            <a:chOff x="10076611" y="3696864"/>
            <a:chExt cx="828262" cy="23234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51EDBE-758A-4FB9-9059-48677D9FC6BA}"/>
                </a:ext>
              </a:extLst>
            </p:cNvPr>
            <p:cNvSpPr/>
            <p:nvPr/>
          </p:nvSpPr>
          <p:spPr>
            <a:xfrm>
              <a:off x="10076611" y="3696864"/>
              <a:ext cx="101172" cy="23234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226A94C-AE28-4BE0-AF68-5795A2C59376}"/>
                </a:ext>
              </a:extLst>
            </p:cNvPr>
            <p:cNvSpPr/>
            <p:nvPr/>
          </p:nvSpPr>
          <p:spPr>
            <a:xfrm>
              <a:off x="10803701" y="3696864"/>
              <a:ext cx="101172" cy="23234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BDA81B-2667-4445-A01E-4FB8689FD3AD}"/>
              </a:ext>
            </a:extLst>
          </p:cNvPr>
          <p:cNvGrpSpPr/>
          <p:nvPr/>
        </p:nvGrpSpPr>
        <p:grpSpPr>
          <a:xfrm>
            <a:off x="10603341" y="2834422"/>
            <a:ext cx="828262" cy="232348"/>
            <a:chOff x="10603341" y="2834422"/>
            <a:chExt cx="828262" cy="23234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2E079F-3122-48A2-9DE5-4916C556F38D}"/>
                </a:ext>
              </a:extLst>
            </p:cNvPr>
            <p:cNvSpPr/>
            <p:nvPr/>
          </p:nvSpPr>
          <p:spPr>
            <a:xfrm>
              <a:off x="10603341" y="2834422"/>
              <a:ext cx="101172" cy="23234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D482629-A37A-4EA0-BCD8-BCB1DAE49CCA}"/>
                </a:ext>
              </a:extLst>
            </p:cNvPr>
            <p:cNvSpPr/>
            <p:nvPr/>
          </p:nvSpPr>
          <p:spPr>
            <a:xfrm>
              <a:off x="11330431" y="2834422"/>
              <a:ext cx="101172" cy="23234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540000" y="1260000"/>
            <a:ext cx="4585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Wave propagation in isotropic solids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E1BA8-3B1C-4994-A5CD-036814A8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venir Book" charset="0"/>
                <a:cs typeface="Avenir Book" charset="0"/>
              </a:rPr>
              <a:t>10.1 Sound waves in unbounded solids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9DCC-58E9-4577-861B-17114C5AB1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82A9CF-5881-4EDB-8BF7-5A5924186A8C}"/>
              </a:ext>
            </a:extLst>
          </p:cNvPr>
          <p:cNvSpPr txBox="1"/>
          <p:nvPr/>
        </p:nvSpPr>
        <p:spPr>
          <a:xfrm>
            <a:off x="539999" y="1800000"/>
            <a:ext cx="487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Plane waves propagating in the 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1C65EB-6AE2-4843-ABD2-110B558D370D}"/>
                  </a:ext>
                </a:extLst>
              </p:cNvPr>
              <p:cNvSpPr txBox="1"/>
              <p:nvPr/>
            </p:nvSpPr>
            <p:spPr>
              <a:xfrm>
                <a:off x="3898283" y="2861062"/>
                <a:ext cx="4933787" cy="488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1C65EB-6AE2-4843-ABD2-110B558D3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83" y="2861062"/>
                <a:ext cx="4933787" cy="488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29D9E8-5C9D-41B9-B5E0-D5BA8D9B7E0C}"/>
                  </a:ext>
                </a:extLst>
              </p:cNvPr>
              <p:cNvSpPr txBox="1"/>
              <p:nvPr/>
            </p:nvSpPr>
            <p:spPr>
              <a:xfrm>
                <a:off x="3816830" y="3720872"/>
                <a:ext cx="5087482" cy="488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29D9E8-5C9D-41B9-B5E0-D5BA8D9B7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830" y="3720872"/>
                <a:ext cx="5087482" cy="488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F0C225-E4AC-418F-9D38-03784CEF21A0}"/>
                  </a:ext>
                </a:extLst>
              </p:cNvPr>
              <p:cNvSpPr txBox="1"/>
              <p:nvPr/>
            </p:nvSpPr>
            <p:spPr>
              <a:xfrm>
                <a:off x="3898283" y="4581003"/>
                <a:ext cx="4960140" cy="488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1F0C225-E4AC-418F-9D38-03784CEF2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83" y="4581003"/>
                <a:ext cx="4960140" cy="488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7CEE3D1-787A-4828-AC06-C4710027528C}"/>
              </a:ext>
            </a:extLst>
          </p:cNvPr>
          <p:cNvGrpSpPr/>
          <p:nvPr/>
        </p:nvGrpSpPr>
        <p:grpSpPr>
          <a:xfrm>
            <a:off x="9081002" y="2265159"/>
            <a:ext cx="2375431" cy="2774184"/>
            <a:chOff x="9081002" y="2265159"/>
            <a:chExt cx="2375431" cy="277418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9E03E2-0069-42EC-A4C4-3B62251A913F}"/>
                </a:ext>
              </a:extLst>
            </p:cNvPr>
            <p:cNvSpPr txBox="1"/>
            <p:nvPr/>
          </p:nvSpPr>
          <p:spPr>
            <a:xfrm>
              <a:off x="9081002" y="2893926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sym typeface="Wingdings" panose="05000000000000000000" pitchFamily="2" charset="2"/>
                </a:rPr>
                <a:t></a:t>
              </a:r>
              <a:endParaRPr lang="en-US" dirty="0">
                <a:latin typeface="+mn-l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96BCB3-5094-435C-8AD4-214A182F4233}"/>
                </a:ext>
              </a:extLst>
            </p:cNvPr>
            <p:cNvSpPr txBox="1"/>
            <p:nvPr/>
          </p:nvSpPr>
          <p:spPr>
            <a:xfrm>
              <a:off x="9081002" y="378180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sym typeface="Wingdings" panose="05000000000000000000" pitchFamily="2" charset="2"/>
                </a:rPr>
                <a:t></a:t>
              </a:r>
              <a:endParaRPr lang="en-US" dirty="0">
                <a:latin typeface="+mn-lt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A35929-C082-49DF-AFD9-5283CA269ECB}"/>
                </a:ext>
              </a:extLst>
            </p:cNvPr>
            <p:cNvSpPr txBox="1"/>
            <p:nvPr/>
          </p:nvSpPr>
          <p:spPr>
            <a:xfrm>
              <a:off x="9081002" y="467001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sym typeface="Wingdings" panose="05000000000000000000" pitchFamily="2" charset="2"/>
                </a:rPr>
                <a:t></a:t>
              </a:r>
              <a:endParaRPr lang="en-US" dirty="0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B2E3ADB-EEBF-40E5-AA4A-B19A6BD047FD}"/>
                    </a:ext>
                  </a:extLst>
                </p:cNvPr>
                <p:cNvSpPr txBox="1"/>
                <p:nvPr/>
              </p:nvSpPr>
              <p:spPr>
                <a:xfrm>
                  <a:off x="9696400" y="2834422"/>
                  <a:ext cx="1760033" cy="4322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B2E3ADB-EEBF-40E5-AA4A-B19A6BD04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6400" y="2834422"/>
                  <a:ext cx="1760033" cy="43223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07FBB1-FD45-43DD-976C-DB7BE7B31597}"/>
                    </a:ext>
                  </a:extLst>
                </p:cNvPr>
                <p:cNvSpPr txBox="1"/>
                <p:nvPr/>
              </p:nvSpPr>
              <p:spPr>
                <a:xfrm>
                  <a:off x="9726991" y="3689539"/>
                  <a:ext cx="1207446" cy="4322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07FBB1-FD45-43DD-976C-DB7BE7B31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991" y="3689539"/>
                  <a:ext cx="1207446" cy="4322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BAC14EE-254C-4E03-B9BD-E49452B09578}"/>
                    </a:ext>
                  </a:extLst>
                </p:cNvPr>
                <p:cNvSpPr txBox="1"/>
                <p:nvPr/>
              </p:nvSpPr>
              <p:spPr>
                <a:xfrm>
                  <a:off x="9726991" y="4581003"/>
                  <a:ext cx="1189043" cy="4322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BAC14EE-254C-4E03-B9BD-E49452B09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991" y="4581003"/>
                  <a:ext cx="1189043" cy="4322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42A7A8-9B43-4350-936C-50E998CB56EC}"/>
                </a:ext>
              </a:extLst>
            </p:cNvPr>
            <p:cNvSpPr txBox="1"/>
            <p:nvPr/>
          </p:nvSpPr>
          <p:spPr>
            <a:xfrm>
              <a:off x="9580772" y="2265159"/>
              <a:ext cx="1704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Equation (10.1)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2E219FE-8CCC-4022-89A3-2A31E57AA4C7}"/>
              </a:ext>
            </a:extLst>
          </p:cNvPr>
          <p:cNvSpPr txBox="1"/>
          <p:nvPr/>
        </p:nvSpPr>
        <p:spPr>
          <a:xfrm>
            <a:off x="2358943" y="4966574"/>
            <a:ext cx="1494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j-lt"/>
              </a:rPr>
              <a:t>wave propagating direction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0DD7B61-06F8-4F34-9439-3FF5A94C1AB5}"/>
              </a:ext>
            </a:extLst>
          </p:cNvPr>
          <p:cNvGrpSpPr/>
          <p:nvPr/>
        </p:nvGrpSpPr>
        <p:grpSpPr>
          <a:xfrm>
            <a:off x="699964" y="2348880"/>
            <a:ext cx="2958353" cy="2794739"/>
            <a:chOff x="690637" y="2596010"/>
            <a:chExt cx="2958353" cy="2794739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81BDE1-7CA9-4D63-A964-80BC6A6661B4}"/>
                </a:ext>
              </a:extLst>
            </p:cNvPr>
            <p:cNvCxnSpPr>
              <a:cxnSpLocks/>
            </p:cNvCxnSpPr>
            <p:nvPr/>
          </p:nvCxnSpPr>
          <p:spPr>
            <a:xfrm>
              <a:off x="2093266" y="4194613"/>
              <a:ext cx="1249675" cy="7784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B292B31-AB1B-4E92-9C13-D53A51E305B0}"/>
                </a:ext>
              </a:extLst>
            </p:cNvPr>
            <p:cNvGrpSpPr/>
            <p:nvPr/>
          </p:nvGrpSpPr>
          <p:grpSpPr>
            <a:xfrm>
              <a:off x="867231" y="2596010"/>
              <a:ext cx="1800200" cy="2437840"/>
              <a:chOff x="8328248" y="774936"/>
              <a:chExt cx="1800200" cy="2437840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BDEB415-E187-48C5-B35A-B3043F464186}"/>
                  </a:ext>
                </a:extLst>
              </p:cNvPr>
              <p:cNvCxnSpPr/>
              <p:nvPr/>
            </p:nvCxnSpPr>
            <p:spPr>
              <a:xfrm>
                <a:off x="8328248" y="1412776"/>
                <a:ext cx="0" cy="18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0CFE05B-0B86-4743-9DE9-A8789AA23B3D}"/>
                  </a:ext>
                </a:extLst>
              </p:cNvPr>
              <p:cNvCxnSpPr/>
              <p:nvPr/>
            </p:nvCxnSpPr>
            <p:spPr>
              <a:xfrm>
                <a:off x="10128448" y="774936"/>
                <a:ext cx="0" cy="18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011AB4C-096C-4F9F-91CA-4568A22118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8248" y="774936"/>
                <a:ext cx="1800200" cy="6378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3BD5CAB-ACD1-41AF-AA00-69CC419023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8248" y="2573722"/>
                <a:ext cx="1800200" cy="6378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BDF0A85-540C-4CBC-AD3B-3EEE6FBADBE2}"/>
                </a:ext>
              </a:extLst>
            </p:cNvPr>
            <p:cNvGrpSpPr/>
            <p:nvPr/>
          </p:nvGrpSpPr>
          <p:grpSpPr>
            <a:xfrm>
              <a:off x="1061024" y="2776106"/>
              <a:ext cx="1800200" cy="2437840"/>
              <a:chOff x="8328248" y="774936"/>
              <a:chExt cx="1800200" cy="2437840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313B1C0-7F46-4ADE-825B-A2AAABCC333F}"/>
                  </a:ext>
                </a:extLst>
              </p:cNvPr>
              <p:cNvCxnSpPr/>
              <p:nvPr/>
            </p:nvCxnSpPr>
            <p:spPr>
              <a:xfrm>
                <a:off x="8328248" y="1412776"/>
                <a:ext cx="0" cy="18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44D3C1-BB26-428A-AB41-D1A81B97F3FE}"/>
                  </a:ext>
                </a:extLst>
              </p:cNvPr>
              <p:cNvCxnSpPr/>
              <p:nvPr/>
            </p:nvCxnSpPr>
            <p:spPr>
              <a:xfrm>
                <a:off x="10128448" y="774936"/>
                <a:ext cx="0" cy="18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048720A-9157-4DA3-A01F-0F1EF7723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8248" y="774936"/>
                <a:ext cx="1800200" cy="6378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81494CF-7D46-48AD-B660-3A4A45E7F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8248" y="2573722"/>
                <a:ext cx="1800200" cy="6378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70A042C-EB54-4DD5-982F-1617BBC5C4D2}"/>
                </a:ext>
              </a:extLst>
            </p:cNvPr>
            <p:cNvGrpSpPr/>
            <p:nvPr/>
          </p:nvGrpSpPr>
          <p:grpSpPr>
            <a:xfrm>
              <a:off x="1277800" y="2952909"/>
              <a:ext cx="1800200" cy="2437840"/>
              <a:chOff x="8328248" y="774936"/>
              <a:chExt cx="1800200" cy="2437840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B0FA5F1-F0AA-4B89-BC6E-4F356D230BA0}"/>
                  </a:ext>
                </a:extLst>
              </p:cNvPr>
              <p:cNvCxnSpPr/>
              <p:nvPr/>
            </p:nvCxnSpPr>
            <p:spPr>
              <a:xfrm>
                <a:off x="8328248" y="1412776"/>
                <a:ext cx="0" cy="18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058EC7B-ABCE-431D-8DCF-931190C3293C}"/>
                  </a:ext>
                </a:extLst>
              </p:cNvPr>
              <p:cNvCxnSpPr/>
              <p:nvPr/>
            </p:nvCxnSpPr>
            <p:spPr>
              <a:xfrm>
                <a:off x="10128448" y="774936"/>
                <a:ext cx="0" cy="180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F69C60D-BFA7-4D17-85CC-1EF0A80658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8248" y="774936"/>
                <a:ext cx="1800200" cy="6378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16E7776D-563C-4F3C-BC6F-6FABBCEA68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8248" y="2573722"/>
                <a:ext cx="1800200" cy="6378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AB8CCDD-69F7-4738-BD5C-2C60F9AC6F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637" y="3284984"/>
              <a:ext cx="1363139" cy="890576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1688A8C-253E-47D4-B3D9-0DF81B2267C2}"/>
                    </a:ext>
                  </a:extLst>
                </p:cNvPr>
                <p:cNvSpPr txBox="1"/>
                <p:nvPr/>
              </p:nvSpPr>
              <p:spPr>
                <a:xfrm>
                  <a:off x="3151272" y="4908251"/>
                  <a:ext cx="4977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98B45B7-1631-4A0E-828F-26223B153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1272" y="4908251"/>
                  <a:ext cx="497718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118492A-AF0C-44B5-8BAF-168A4059D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3266" y="4089606"/>
              <a:ext cx="340463" cy="1050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C629C9F-4399-44C4-A861-6E89125A4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3732" y="3781808"/>
              <a:ext cx="0" cy="412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903725A-BECA-4BA1-9559-36A69BDD5E41}"/>
                    </a:ext>
                  </a:extLst>
                </p:cNvPr>
                <p:cNvSpPr txBox="1"/>
                <p:nvPr/>
              </p:nvSpPr>
              <p:spPr>
                <a:xfrm>
                  <a:off x="2279564" y="3862079"/>
                  <a:ext cx="4977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444FB8C-8205-434B-8B4A-DB08550D89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564" y="3862079"/>
                  <a:ext cx="497718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EABC945-59BC-4FA1-A132-229A47D14CA6}"/>
                    </a:ext>
                  </a:extLst>
                </p:cNvPr>
                <p:cNvSpPr txBox="1"/>
                <p:nvPr/>
              </p:nvSpPr>
              <p:spPr>
                <a:xfrm>
                  <a:off x="1966784" y="3580916"/>
                  <a:ext cx="4977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ACA824E-C13B-4CD8-BD14-73B27DD3A2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6784" y="3580916"/>
                  <a:ext cx="497718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E7EC35-CEAB-4EF2-9A6D-7BB6CC296592}"/>
              </a:ext>
            </a:extLst>
          </p:cNvPr>
          <p:cNvGrpSpPr/>
          <p:nvPr/>
        </p:nvGrpSpPr>
        <p:grpSpPr>
          <a:xfrm>
            <a:off x="2448099" y="3954659"/>
            <a:ext cx="506639" cy="442083"/>
            <a:chOff x="2448099" y="4098273"/>
            <a:chExt cx="506639" cy="442083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2431F6D-1042-4FB9-BC0F-5C881C1CBD6A}"/>
                </a:ext>
              </a:extLst>
            </p:cNvPr>
            <p:cNvCxnSpPr>
              <a:cxnSpLocks/>
            </p:cNvCxnSpPr>
            <p:nvPr/>
          </p:nvCxnSpPr>
          <p:spPr>
            <a:xfrm>
              <a:off x="2448099" y="4242358"/>
              <a:ext cx="472408" cy="297998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68A89DD-1DAA-4989-88E6-37204B83460E}"/>
                </a:ext>
              </a:extLst>
            </p:cNvPr>
            <p:cNvSpPr txBox="1"/>
            <p:nvPr/>
          </p:nvSpPr>
          <p:spPr>
            <a:xfrm>
              <a:off x="2621566" y="4098273"/>
              <a:ext cx="333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472C4"/>
                  </a:solidFill>
                  <a:latin typeface="+mj-lt"/>
                </a:rPr>
                <a:t>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190318-2A73-44A1-9F24-D601CB872376}"/>
              </a:ext>
            </a:extLst>
          </p:cNvPr>
          <p:cNvGrpSpPr/>
          <p:nvPr/>
        </p:nvGrpSpPr>
        <p:grpSpPr>
          <a:xfrm>
            <a:off x="1639776" y="3842476"/>
            <a:ext cx="693814" cy="369332"/>
            <a:chOff x="1639776" y="3986090"/>
            <a:chExt cx="693814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C5D186-1C80-4B4D-94DC-6438D336AABF}"/>
                </a:ext>
              </a:extLst>
            </p:cNvPr>
            <p:cNvSpPr txBox="1"/>
            <p:nvPr/>
          </p:nvSpPr>
          <p:spPr>
            <a:xfrm>
              <a:off x="1639776" y="3986090"/>
              <a:ext cx="332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j-lt"/>
                </a:rPr>
                <a:t>T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6E2CDCE-2F32-49AE-87D8-248CBE976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7882" y="4023923"/>
              <a:ext cx="435708" cy="13364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D500D52-87A6-4B1F-A9A5-C587B7557732}"/>
              </a:ext>
            </a:extLst>
          </p:cNvPr>
          <p:cNvGrpSpPr/>
          <p:nvPr/>
        </p:nvGrpSpPr>
        <p:grpSpPr>
          <a:xfrm>
            <a:off x="1816180" y="3478417"/>
            <a:ext cx="308542" cy="720205"/>
            <a:chOff x="1816180" y="3622031"/>
            <a:chExt cx="308542" cy="720205"/>
          </a:xfrm>
        </p:grpSpPr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16C2A58-E3D8-4384-87BE-632B9D1E7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059" y="3839698"/>
              <a:ext cx="0" cy="50253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553643-53D3-4DF0-BD4E-7739C2C83449}"/>
                </a:ext>
              </a:extLst>
            </p:cNvPr>
            <p:cNvSpPr txBox="1"/>
            <p:nvPr/>
          </p:nvSpPr>
          <p:spPr>
            <a:xfrm>
              <a:off x="1816180" y="3622031"/>
              <a:ext cx="30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+mj-lt"/>
                </a:rPr>
                <a:t>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44C69-B68D-4975-8D69-2275A4BF2BD8}"/>
              </a:ext>
            </a:extLst>
          </p:cNvPr>
          <p:cNvGrpSpPr/>
          <p:nvPr/>
        </p:nvGrpSpPr>
        <p:grpSpPr>
          <a:xfrm>
            <a:off x="7248128" y="5454749"/>
            <a:ext cx="3816424" cy="674806"/>
            <a:chOff x="7248128" y="5454749"/>
            <a:chExt cx="3816424" cy="6748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B3847702-E1FC-46FA-8BA5-3C2E8BD44B62}"/>
                    </a:ext>
                  </a:extLst>
                </p:cNvPr>
                <p:cNvSpPr txBox="1"/>
                <p:nvPr/>
              </p:nvSpPr>
              <p:spPr>
                <a:xfrm>
                  <a:off x="9842535" y="5549319"/>
                  <a:ext cx="1073499" cy="432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B3847702-E1FC-46FA-8BA5-3C2E8BD44B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2535" y="5549319"/>
                  <a:ext cx="1073499" cy="432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B1EA749-551F-4DD3-84D7-C9856BD50970}"/>
                </a:ext>
              </a:extLst>
            </p:cNvPr>
            <p:cNvSpPr txBox="1"/>
            <p:nvPr/>
          </p:nvSpPr>
          <p:spPr>
            <a:xfrm>
              <a:off x="7361884" y="5504806"/>
              <a:ext cx="23161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Plane waves propagating in the x-direction in air</a:t>
              </a:r>
            </a:p>
          </p:txBody>
        </p: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C32EFA8A-7E4E-4A8E-BD38-D7427E453658}"/>
                </a:ext>
              </a:extLst>
            </p:cNvPr>
            <p:cNvSpPr/>
            <p:nvPr/>
          </p:nvSpPr>
          <p:spPr>
            <a:xfrm>
              <a:off x="7248128" y="5454749"/>
              <a:ext cx="3816424" cy="674806"/>
            </a:xfrm>
            <a:prstGeom prst="bracketPair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151B47-D99F-4050-9A58-D8D2E6748E79}"/>
              </a:ext>
            </a:extLst>
          </p:cNvPr>
          <p:cNvGrpSpPr/>
          <p:nvPr/>
        </p:nvGrpSpPr>
        <p:grpSpPr>
          <a:xfrm>
            <a:off x="4613839" y="2834422"/>
            <a:ext cx="3410993" cy="2273563"/>
            <a:chOff x="4613839" y="2834422"/>
            <a:chExt cx="3410993" cy="227356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73D8DFB-4889-4B24-BB89-A3CA8A6C8D21}"/>
                </a:ext>
              </a:extLst>
            </p:cNvPr>
            <p:cNvCxnSpPr/>
            <p:nvPr/>
          </p:nvCxnSpPr>
          <p:spPr>
            <a:xfrm flipH="1">
              <a:off x="5125473" y="2834422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A864C5-8200-4A04-8177-6B961087E1A1}"/>
                </a:ext>
              </a:extLst>
            </p:cNvPr>
            <p:cNvCxnSpPr/>
            <p:nvPr/>
          </p:nvCxnSpPr>
          <p:spPr>
            <a:xfrm flipH="1">
              <a:off x="5743096" y="2864173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AD42544-BBC2-431B-816C-886BBE023E74}"/>
                </a:ext>
              </a:extLst>
            </p:cNvPr>
            <p:cNvCxnSpPr/>
            <p:nvPr/>
          </p:nvCxnSpPr>
          <p:spPr>
            <a:xfrm flipH="1">
              <a:off x="7104350" y="2849393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46438C1-67E4-448B-A77D-0C3246E8F56A}"/>
                </a:ext>
              </a:extLst>
            </p:cNvPr>
            <p:cNvCxnSpPr/>
            <p:nvPr/>
          </p:nvCxnSpPr>
          <p:spPr>
            <a:xfrm flipH="1">
              <a:off x="7573747" y="2865837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04EDED8-1452-4536-A5C6-C1BA4DA2B78F}"/>
                </a:ext>
              </a:extLst>
            </p:cNvPr>
            <p:cNvCxnSpPr/>
            <p:nvPr/>
          </p:nvCxnSpPr>
          <p:spPr>
            <a:xfrm flipH="1">
              <a:off x="4613839" y="3749393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2EE92C-B788-4099-8BA1-E2032D7F4B6A}"/>
                </a:ext>
              </a:extLst>
            </p:cNvPr>
            <p:cNvCxnSpPr/>
            <p:nvPr/>
          </p:nvCxnSpPr>
          <p:spPr>
            <a:xfrm flipH="1">
              <a:off x="5748317" y="4574490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FDAD8E0-6372-410C-9CD2-8BB132BE29F3}"/>
                </a:ext>
              </a:extLst>
            </p:cNvPr>
            <p:cNvCxnSpPr/>
            <p:nvPr/>
          </p:nvCxnSpPr>
          <p:spPr>
            <a:xfrm flipH="1">
              <a:off x="5689521" y="3710619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F863C6F-62D5-4884-95BD-D5EF07D5E512}"/>
                </a:ext>
              </a:extLst>
            </p:cNvPr>
            <p:cNvCxnSpPr/>
            <p:nvPr/>
          </p:nvCxnSpPr>
          <p:spPr>
            <a:xfrm flipH="1">
              <a:off x="7105764" y="3700745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CA31EB7-D1CE-4A59-9474-EFEC660B6AF8}"/>
                </a:ext>
              </a:extLst>
            </p:cNvPr>
            <p:cNvCxnSpPr/>
            <p:nvPr/>
          </p:nvCxnSpPr>
          <p:spPr>
            <a:xfrm flipH="1">
              <a:off x="7584266" y="3698139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0E8A2F0-69CE-4D70-8B75-625B935168E6}"/>
                </a:ext>
              </a:extLst>
            </p:cNvPr>
            <p:cNvCxnSpPr/>
            <p:nvPr/>
          </p:nvCxnSpPr>
          <p:spPr>
            <a:xfrm flipH="1">
              <a:off x="4678779" y="4567682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FC82856-0B68-4469-8270-52E6D41FC275}"/>
                </a:ext>
              </a:extLst>
            </p:cNvPr>
            <p:cNvCxnSpPr/>
            <p:nvPr/>
          </p:nvCxnSpPr>
          <p:spPr>
            <a:xfrm flipH="1">
              <a:off x="5232966" y="4581003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DA396C2-36F3-496D-B547-54FE1DC5C902}"/>
                </a:ext>
              </a:extLst>
            </p:cNvPr>
            <p:cNvCxnSpPr/>
            <p:nvPr/>
          </p:nvCxnSpPr>
          <p:spPr>
            <a:xfrm flipH="1">
              <a:off x="7164652" y="4593006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E97E6A-9272-4241-818B-A6FCADB9CC3F}"/>
                </a:ext>
              </a:extLst>
            </p:cNvPr>
            <p:cNvCxnSpPr/>
            <p:nvPr/>
          </p:nvCxnSpPr>
          <p:spPr>
            <a:xfrm flipH="1">
              <a:off x="7630369" y="4584254"/>
              <a:ext cx="394463" cy="51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92ADD56-E395-4889-AE26-B32431D55993}"/>
                  </a:ext>
                </a:extLst>
              </p:cNvPr>
              <p:cNvSpPr/>
              <p:nvPr/>
            </p:nvSpPr>
            <p:spPr>
              <a:xfrm>
                <a:off x="934654" y="5746920"/>
                <a:ext cx="125733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92ADD56-E395-4889-AE26-B32431D55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54" y="5746920"/>
                <a:ext cx="1257332" cy="338554"/>
              </a:xfrm>
              <a:prstGeom prst="rect">
                <a:avLst/>
              </a:prstGeom>
              <a:blipFill>
                <a:blip r:embed="rId13"/>
                <a:stretch>
                  <a:fillRect t="-12727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E6481520-C1E0-4D28-A0A2-70CE8BB57ACF}"/>
              </a:ext>
            </a:extLst>
          </p:cNvPr>
          <p:cNvSpPr/>
          <p:nvPr/>
        </p:nvSpPr>
        <p:spPr>
          <a:xfrm>
            <a:off x="2245750" y="5777697"/>
            <a:ext cx="1683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Displacement vector</a:t>
            </a:r>
            <a:endParaRPr lang="en-US" sz="1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AB8F8C3-610A-4F58-9C91-DFC6B837C448}"/>
                  </a:ext>
                </a:extLst>
              </p:cNvPr>
              <p:cNvSpPr/>
              <p:nvPr/>
            </p:nvSpPr>
            <p:spPr>
              <a:xfrm>
                <a:off x="936033" y="6023691"/>
                <a:ext cx="4463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AB8F8C3-610A-4F58-9C91-DFC6B837C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33" y="6023691"/>
                <a:ext cx="446340" cy="338554"/>
              </a:xfrm>
              <a:prstGeom prst="rect">
                <a:avLst/>
              </a:prstGeom>
              <a:blipFill>
                <a:blip r:embed="rId1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52164D9-8AC0-4769-BC21-63E5DE39F944}"/>
                  </a:ext>
                </a:extLst>
              </p:cNvPr>
              <p:cNvSpPr/>
              <p:nvPr/>
            </p:nvSpPr>
            <p:spPr>
              <a:xfrm>
                <a:off x="2245750" y="6073551"/>
                <a:ext cx="216649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Mass density 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]</a:t>
                </a:r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52164D9-8AC0-4769-BC21-63E5DE39F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750" y="6073551"/>
                <a:ext cx="2166496" cy="307777"/>
              </a:xfrm>
              <a:prstGeom prst="rect">
                <a:avLst/>
              </a:prstGeom>
              <a:blipFill>
                <a:blip r:embed="rId15"/>
                <a:stretch>
                  <a:fillRect l="-843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72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52"/>
    </mc:Choice>
    <mc:Fallback xmlns="">
      <p:transition spd="slow" advTm="13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540000" y="1260000"/>
            <a:ext cx="4585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Wave propagation in isotropic solids</a:t>
            </a:r>
          </a:p>
        </p:txBody>
      </p:sp>
      <p:sp>
        <p:nvSpPr>
          <p:cNvPr id="3" name="Rectangle 2"/>
          <p:cNvSpPr/>
          <p:nvPr/>
        </p:nvSpPr>
        <p:spPr>
          <a:xfrm>
            <a:off x="540000" y="1800000"/>
            <a:ext cx="4373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One longitudinal wave (compressional wave)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51984" y="1800000"/>
            <a:ext cx="3565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Two transverse waves (shear waves)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E1BA8-3B1C-4994-A5CD-036814A8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venir Book" charset="0"/>
                <a:cs typeface="Avenir Book" charset="0"/>
              </a:rPr>
              <a:t>10.1 Sound waves in unbounded solids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9DCC-58E9-4577-861B-17114C5AB1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11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BE3BEA-BF97-4CD5-9616-80B6E86E7C31}"/>
                  </a:ext>
                </a:extLst>
              </p:cNvPr>
              <p:cNvSpPr txBox="1"/>
              <p:nvPr/>
            </p:nvSpPr>
            <p:spPr>
              <a:xfrm>
                <a:off x="1119960" y="2762792"/>
                <a:ext cx="2014013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BE3BEA-BF97-4CD5-9616-80B6E86E7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60" y="2762792"/>
                <a:ext cx="2014013" cy="494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12556B-AFFB-485A-AB5D-8797A826F2CB}"/>
                  </a:ext>
                </a:extLst>
              </p:cNvPr>
              <p:cNvSpPr txBox="1"/>
              <p:nvPr/>
            </p:nvSpPr>
            <p:spPr>
              <a:xfrm>
                <a:off x="6353023" y="2762792"/>
                <a:ext cx="1381532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12556B-AFFB-485A-AB5D-8797A826F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023" y="2762792"/>
                <a:ext cx="1381532" cy="494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6D5387-FB82-451D-8429-7DF182EF92C8}"/>
                  </a:ext>
                </a:extLst>
              </p:cNvPr>
              <p:cNvSpPr txBox="1"/>
              <p:nvPr/>
            </p:nvSpPr>
            <p:spPr>
              <a:xfrm>
                <a:off x="9375814" y="2762792"/>
                <a:ext cx="1363515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6D5387-FB82-451D-8429-7DF182EF9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814" y="2762792"/>
                <a:ext cx="1363515" cy="494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10560" y="2173992"/>
            <a:ext cx="4995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Motion of particles </a:t>
            </a:r>
            <a:r>
              <a:rPr lang="en-US" sz="1600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in direction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 of wave propagation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6356" y="2173992"/>
            <a:ext cx="5004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Motion of particles </a:t>
            </a:r>
            <a:r>
              <a:rPr lang="en-US" sz="1600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perpendicular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 to wave propagation</a:t>
            </a:r>
            <a:endParaRPr lang="en-US" sz="16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CADEBA-17D1-45D5-B207-508866038F9E}"/>
              </a:ext>
            </a:extLst>
          </p:cNvPr>
          <p:cNvSpPr/>
          <p:nvPr/>
        </p:nvSpPr>
        <p:spPr>
          <a:xfrm>
            <a:off x="8342869" y="6575217"/>
            <a:ext cx="38491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+mj-lt"/>
              </a:rPr>
              <a:t>Animations from 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j-lt"/>
                <a:hlinkClick r:id="rId6"/>
              </a:rPr>
              <a:t>https://nojigon.webs.upv.es/simulations_waves.php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F78D9F-38D9-44EE-9379-C5264B51D7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4" y="3251975"/>
            <a:ext cx="3549777" cy="266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2D1F5-76AE-4883-8D87-656138F8826F}"/>
              </a:ext>
            </a:extLst>
          </p:cNvPr>
          <p:cNvCxnSpPr/>
          <p:nvPr/>
        </p:nvCxnSpPr>
        <p:spPr>
          <a:xfrm flipV="1">
            <a:off x="2983310" y="4891878"/>
            <a:ext cx="779128" cy="28971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35CB8F-2C63-41B2-8DB2-250EE4F35E41}"/>
              </a:ext>
            </a:extLst>
          </p:cNvPr>
          <p:cNvGrpSpPr/>
          <p:nvPr/>
        </p:nvGrpSpPr>
        <p:grpSpPr>
          <a:xfrm>
            <a:off x="763340" y="4667716"/>
            <a:ext cx="1651786" cy="943414"/>
            <a:chOff x="4634822" y="2717904"/>
            <a:chExt cx="1241011" cy="708801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4A2BCD6-1A2A-4570-951B-58636FB195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5473" y="3294900"/>
              <a:ext cx="354456" cy="1318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1A467D4-EF22-497F-A47E-43BAA481E3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6079" y="3223230"/>
              <a:ext cx="280682" cy="1986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E2E4113-1ABE-4BFB-8ED4-839B9E4C1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6761" y="3022852"/>
              <a:ext cx="0" cy="3868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069EDD-EAA7-4D16-AACB-978868C0F916}"/>
                </a:ext>
              </a:extLst>
            </p:cNvPr>
            <p:cNvSpPr txBox="1"/>
            <p:nvPr/>
          </p:nvSpPr>
          <p:spPr>
            <a:xfrm>
              <a:off x="5410160" y="3106887"/>
              <a:ext cx="46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9ED8F26-FF34-45FD-8AAE-92A54AB82E00}"/>
                </a:ext>
              </a:extLst>
            </p:cNvPr>
            <p:cNvSpPr txBox="1"/>
            <p:nvPr/>
          </p:nvSpPr>
          <p:spPr>
            <a:xfrm>
              <a:off x="4634822" y="3053629"/>
              <a:ext cx="46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C4F913C-25A4-4129-825E-F307C846D3E0}"/>
                </a:ext>
              </a:extLst>
            </p:cNvPr>
            <p:cNvSpPr txBox="1"/>
            <p:nvPr/>
          </p:nvSpPr>
          <p:spPr>
            <a:xfrm>
              <a:off x="4987203" y="2717904"/>
              <a:ext cx="46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z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D7A39F3-4AAC-4183-A290-0CE660459DC7}"/>
              </a:ext>
            </a:extLst>
          </p:cNvPr>
          <p:cNvSpPr txBox="1"/>
          <p:nvPr/>
        </p:nvSpPr>
        <p:spPr>
          <a:xfrm rot="20306466">
            <a:off x="2930096" y="4776998"/>
            <a:ext cx="2384667" cy="36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propagating direction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AD6B22E-8787-4AA0-9754-127B7D6C16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304" y="3452786"/>
            <a:ext cx="3227070" cy="24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4AB5044-0286-49FF-B780-0EACC3A22F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54" y="3462343"/>
            <a:ext cx="3227070" cy="24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BAFDA3-62DD-4CCF-823A-06736E52B976}"/>
              </a:ext>
            </a:extLst>
          </p:cNvPr>
          <p:cNvCxnSpPr/>
          <p:nvPr/>
        </p:nvCxnSpPr>
        <p:spPr>
          <a:xfrm flipV="1">
            <a:off x="7305472" y="5150146"/>
            <a:ext cx="779128" cy="28971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8D6D05-8C7C-46E7-9C85-6C90211C50E1}"/>
              </a:ext>
            </a:extLst>
          </p:cNvPr>
          <p:cNvCxnSpPr/>
          <p:nvPr/>
        </p:nvCxnSpPr>
        <p:spPr>
          <a:xfrm flipV="1">
            <a:off x="10568997" y="5132758"/>
            <a:ext cx="779128" cy="28971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6C0C429-99B5-492E-BDFB-CD99934700A3}"/>
              </a:ext>
            </a:extLst>
          </p:cNvPr>
          <p:cNvGrpSpPr/>
          <p:nvPr/>
        </p:nvGrpSpPr>
        <p:grpSpPr>
          <a:xfrm>
            <a:off x="5513474" y="4649163"/>
            <a:ext cx="1651786" cy="943414"/>
            <a:chOff x="4634822" y="2717904"/>
            <a:chExt cx="1241011" cy="708801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10FA6FE-3AB5-4E52-ACF5-8492D1CFB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5473" y="3294900"/>
              <a:ext cx="354456" cy="1318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D78FB7F-E0FB-46B7-9291-2684B9ACB8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6079" y="3223230"/>
              <a:ext cx="280682" cy="1986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F1BE16A-25A0-4081-B353-D2C54D5126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6761" y="3022852"/>
              <a:ext cx="0" cy="3868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2E37CCB-A7AE-472A-BC5A-FFA81D7F54C8}"/>
                </a:ext>
              </a:extLst>
            </p:cNvPr>
            <p:cNvSpPr txBox="1"/>
            <p:nvPr/>
          </p:nvSpPr>
          <p:spPr>
            <a:xfrm>
              <a:off x="5410160" y="3106887"/>
              <a:ext cx="46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9DD29E1-B92F-4256-AF40-D39A09CAE3FE}"/>
                </a:ext>
              </a:extLst>
            </p:cNvPr>
            <p:cNvSpPr txBox="1"/>
            <p:nvPr/>
          </p:nvSpPr>
          <p:spPr>
            <a:xfrm>
              <a:off x="4634822" y="3053629"/>
              <a:ext cx="46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y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D75AD22-20CC-460B-8E5D-42D7E5DBA411}"/>
                </a:ext>
              </a:extLst>
            </p:cNvPr>
            <p:cNvSpPr txBox="1"/>
            <p:nvPr/>
          </p:nvSpPr>
          <p:spPr>
            <a:xfrm>
              <a:off x="4987203" y="2717904"/>
              <a:ext cx="46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z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90F7B20-4975-45E3-B423-2CE19113ABC1}"/>
              </a:ext>
            </a:extLst>
          </p:cNvPr>
          <p:cNvGrpSpPr/>
          <p:nvPr/>
        </p:nvGrpSpPr>
        <p:grpSpPr>
          <a:xfrm>
            <a:off x="8906795" y="4513075"/>
            <a:ext cx="1651786" cy="943414"/>
            <a:chOff x="4634822" y="2717904"/>
            <a:chExt cx="1241011" cy="708801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820B801-7A51-4B31-ABDF-AE41C0F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5473" y="3294900"/>
              <a:ext cx="354456" cy="1318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2F826B74-663F-4C15-9CD6-614A4AC0B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6079" y="3223230"/>
              <a:ext cx="280682" cy="19863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E304A194-FA83-4616-9E4C-4182E5755B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6761" y="3022852"/>
              <a:ext cx="0" cy="3868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1ED93F3-3597-415F-B91F-B7CCECF4959C}"/>
                </a:ext>
              </a:extLst>
            </p:cNvPr>
            <p:cNvSpPr txBox="1"/>
            <p:nvPr/>
          </p:nvSpPr>
          <p:spPr>
            <a:xfrm>
              <a:off x="5410160" y="3106887"/>
              <a:ext cx="46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6443D8-1200-43F8-B639-62179C928737}"/>
                </a:ext>
              </a:extLst>
            </p:cNvPr>
            <p:cNvSpPr txBox="1"/>
            <p:nvPr/>
          </p:nvSpPr>
          <p:spPr>
            <a:xfrm>
              <a:off x="4634822" y="3053629"/>
              <a:ext cx="46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y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9D04B84-976D-428D-AB33-A78DE676384C}"/>
                </a:ext>
              </a:extLst>
            </p:cNvPr>
            <p:cNvSpPr txBox="1"/>
            <p:nvPr/>
          </p:nvSpPr>
          <p:spPr>
            <a:xfrm>
              <a:off x="4987203" y="2717904"/>
              <a:ext cx="465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z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8B41DCD-83D8-489C-A749-024E0013AF24}"/>
              </a:ext>
            </a:extLst>
          </p:cNvPr>
          <p:cNvSpPr txBox="1"/>
          <p:nvPr/>
        </p:nvSpPr>
        <p:spPr>
          <a:xfrm rot="20306466">
            <a:off x="7151147" y="5074398"/>
            <a:ext cx="2384667" cy="36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propagating direction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D7DB1F-FF40-4A74-B4BD-9AE8CDD29D0C}"/>
              </a:ext>
            </a:extLst>
          </p:cNvPr>
          <p:cNvSpPr txBox="1"/>
          <p:nvPr/>
        </p:nvSpPr>
        <p:spPr>
          <a:xfrm rot="20306466">
            <a:off x="10469862" y="5050350"/>
            <a:ext cx="2384667" cy="36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propagating direction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60BC37B-A2EA-45EF-8483-8F03C8BAE493}"/>
              </a:ext>
            </a:extLst>
          </p:cNvPr>
          <p:cNvGrpSpPr/>
          <p:nvPr/>
        </p:nvGrpSpPr>
        <p:grpSpPr>
          <a:xfrm>
            <a:off x="1262402" y="5524217"/>
            <a:ext cx="457879" cy="376960"/>
            <a:chOff x="2532400" y="3960984"/>
            <a:chExt cx="457879" cy="376960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B3172691-1ABD-4767-8E63-E217D93AF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2400" y="3960984"/>
              <a:ext cx="388945" cy="148369"/>
            </a:xfrm>
            <a:prstGeom prst="straightConnector1">
              <a:avLst/>
            </a:prstGeom>
            <a:ln w="19050"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9C60372-8871-4E76-A606-BE3930B8E628}"/>
                </a:ext>
              </a:extLst>
            </p:cNvPr>
            <p:cNvSpPr txBox="1"/>
            <p:nvPr/>
          </p:nvSpPr>
          <p:spPr>
            <a:xfrm>
              <a:off x="2657107" y="3968612"/>
              <a:ext cx="333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472C4"/>
                  </a:solidFill>
                  <a:latin typeface="+mj-lt"/>
                </a:rPr>
                <a:t>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9FD6B6D-BF1C-4A4D-AFE6-15AECE73E982}"/>
              </a:ext>
            </a:extLst>
          </p:cNvPr>
          <p:cNvGrpSpPr/>
          <p:nvPr/>
        </p:nvGrpSpPr>
        <p:grpSpPr>
          <a:xfrm>
            <a:off x="5973894" y="5439230"/>
            <a:ext cx="662608" cy="501000"/>
            <a:chOff x="5973894" y="5582844"/>
            <a:chExt cx="662608" cy="50100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9E55BE-00ED-407D-95EE-D18258761D91}"/>
                </a:ext>
              </a:extLst>
            </p:cNvPr>
            <p:cNvSpPr txBox="1"/>
            <p:nvPr/>
          </p:nvSpPr>
          <p:spPr>
            <a:xfrm>
              <a:off x="6303591" y="5714512"/>
              <a:ext cx="332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+mj-lt"/>
                </a:rPr>
                <a:t>T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C6B33F4-CD3E-490A-AA8E-41D97EF106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3894" y="5582844"/>
              <a:ext cx="394421" cy="28048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D64B84C-98CA-4CFE-B7E8-9CE46F1AC043}"/>
              </a:ext>
            </a:extLst>
          </p:cNvPr>
          <p:cNvGrpSpPr/>
          <p:nvPr/>
        </p:nvGrpSpPr>
        <p:grpSpPr>
          <a:xfrm>
            <a:off x="9304844" y="5027346"/>
            <a:ext cx="308542" cy="701529"/>
            <a:chOff x="1845355" y="3640707"/>
            <a:chExt cx="308542" cy="701529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1722278-6BA1-4C69-9E6F-C3D8630C6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059" y="3839698"/>
              <a:ext cx="0" cy="502538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773C448-474F-43BC-9C94-067069B1053A}"/>
                </a:ext>
              </a:extLst>
            </p:cNvPr>
            <p:cNvSpPr txBox="1"/>
            <p:nvPr/>
          </p:nvSpPr>
          <p:spPr>
            <a:xfrm>
              <a:off x="1845355" y="3640707"/>
              <a:ext cx="308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+mj-lt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710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52"/>
    </mc:Choice>
    <mc:Fallback xmlns="">
      <p:transition spd="slow" advTm="13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40000" y="1260000"/>
            <a:ext cx="6118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Wave speeds</a:t>
            </a:r>
            <a:endParaRPr lang="en-US" sz="2000" dirty="0">
              <a:solidFill>
                <a:srgbClr val="000000"/>
              </a:solidFill>
              <a:latin typeface="+mj-lt"/>
              <a:ea typeface="Avenir Heavy" charset="0"/>
              <a:cs typeface="Avenir Heavy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883" y="2309222"/>
            <a:ext cx="1593461" cy="60589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b="-608"/>
          <a:stretch/>
        </p:blipFill>
        <p:spPr>
          <a:xfrm>
            <a:off x="633797" y="3752056"/>
            <a:ext cx="2098369" cy="18435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7678" y="1800000"/>
            <a:ext cx="264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Wave equation in air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3691" y="3255250"/>
            <a:ext cx="264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Wave equations in solids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F37E74E-A240-4715-8F87-E6DB9826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venir Book" charset="0"/>
                <a:cs typeface="Avenir Book" charset="0"/>
              </a:rPr>
              <a:t>10.1 Sound waves in unbounded solids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84DA30B-EC0D-4C32-87D6-3331B29CFC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12</a:t>
            </a:fld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BB30EB-7A2E-40FC-A4DF-06094B5BCD31}"/>
              </a:ext>
            </a:extLst>
          </p:cNvPr>
          <p:cNvGrpSpPr/>
          <p:nvPr/>
        </p:nvGrpSpPr>
        <p:grpSpPr>
          <a:xfrm>
            <a:off x="2806624" y="3835207"/>
            <a:ext cx="1692233" cy="1773809"/>
            <a:chOff x="2806624" y="3835207"/>
            <a:chExt cx="1692233" cy="1773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24662F-D723-41B0-83D3-DAE1EB1214A9}"/>
                    </a:ext>
                  </a:extLst>
                </p:cNvPr>
                <p:cNvSpPr txBox="1"/>
                <p:nvPr/>
              </p:nvSpPr>
              <p:spPr>
                <a:xfrm>
                  <a:off x="3254964" y="3835207"/>
                  <a:ext cx="1219373" cy="5532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24662F-D723-41B0-83D3-DAE1EB1214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964" y="3835207"/>
                  <a:ext cx="1219373" cy="553228"/>
                </a:xfrm>
                <a:prstGeom prst="rect">
                  <a:avLst/>
                </a:prstGeom>
                <a:blipFill>
                  <a:blip r:embed="rId5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3C2191E-5F5D-4EA0-A783-FC099F5C0080}"/>
                </a:ext>
              </a:extLst>
            </p:cNvPr>
            <p:cNvCxnSpPr/>
            <p:nvPr/>
          </p:nvCxnSpPr>
          <p:spPr>
            <a:xfrm>
              <a:off x="2824358" y="4100046"/>
              <a:ext cx="2919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1B0392-FA33-4F24-8691-6805D1720A20}"/>
                    </a:ext>
                  </a:extLst>
                </p:cNvPr>
                <p:cNvSpPr txBox="1"/>
                <p:nvPr/>
              </p:nvSpPr>
              <p:spPr>
                <a:xfrm>
                  <a:off x="3237230" y="4460086"/>
                  <a:ext cx="1261627" cy="570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1B0392-FA33-4F24-8691-6805D1720A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30" y="4460086"/>
                  <a:ext cx="1261627" cy="5706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311783-E011-4392-95ED-B0CA3A9D85C4}"/>
                </a:ext>
              </a:extLst>
            </p:cNvPr>
            <p:cNvCxnSpPr/>
            <p:nvPr/>
          </p:nvCxnSpPr>
          <p:spPr>
            <a:xfrm>
              <a:off x="2806624" y="4724925"/>
              <a:ext cx="2919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48B123-68FF-46E1-9130-376C5A809634}"/>
                    </a:ext>
                  </a:extLst>
                </p:cNvPr>
                <p:cNvSpPr txBox="1"/>
                <p:nvPr/>
              </p:nvSpPr>
              <p:spPr>
                <a:xfrm>
                  <a:off x="3237230" y="5038411"/>
                  <a:ext cx="1261627" cy="5706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48B123-68FF-46E1-9130-376C5A809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7230" y="5038411"/>
                  <a:ext cx="1261627" cy="57060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34824B3-13A4-44CB-82F1-17C0481FB8AB}"/>
                </a:ext>
              </a:extLst>
            </p:cNvPr>
            <p:cNvCxnSpPr/>
            <p:nvPr/>
          </p:nvCxnSpPr>
          <p:spPr>
            <a:xfrm>
              <a:off x="2806624" y="5303250"/>
              <a:ext cx="2919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7BB23C-F53B-43E7-8C75-48C503C318AE}"/>
              </a:ext>
            </a:extLst>
          </p:cNvPr>
          <p:cNvGrpSpPr/>
          <p:nvPr/>
        </p:nvGrpSpPr>
        <p:grpSpPr>
          <a:xfrm>
            <a:off x="7946016" y="1321556"/>
            <a:ext cx="4085820" cy="4898944"/>
            <a:chOff x="7946016" y="1321556"/>
            <a:chExt cx="4085820" cy="489894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767013-F20A-4BF0-8BFA-6F0B3F7C1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9435"/>
            <a:stretch/>
          </p:blipFill>
          <p:spPr>
            <a:xfrm>
              <a:off x="7946016" y="1818331"/>
              <a:ext cx="3847521" cy="440216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341BB8-D7F3-4F92-91AF-F59F3E6C884D}"/>
                </a:ext>
              </a:extLst>
            </p:cNvPr>
            <p:cNvSpPr txBox="1"/>
            <p:nvPr/>
          </p:nvSpPr>
          <p:spPr>
            <a:xfrm>
              <a:off x="9048328" y="1321556"/>
              <a:ext cx="29835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Sound velocity in air: 343 [m/s]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8050FF-DB02-4E48-B0B7-A1B4135EE01F}"/>
              </a:ext>
            </a:extLst>
          </p:cNvPr>
          <p:cNvGrpSpPr/>
          <p:nvPr/>
        </p:nvGrpSpPr>
        <p:grpSpPr>
          <a:xfrm>
            <a:off x="4799856" y="1780313"/>
            <a:ext cx="2943823" cy="4529007"/>
            <a:chOff x="4799856" y="1780313"/>
            <a:chExt cx="2943823" cy="452900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3153" y="2231731"/>
              <a:ext cx="1518185" cy="73740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1601" y="3573278"/>
              <a:ext cx="1072567" cy="75508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07518" y="1780313"/>
              <a:ext cx="28361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Longitudinal wave speed</a:t>
              </a:r>
              <a:endParaRPr lang="en-US" b="1" baseline="-25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904293" y="3131330"/>
              <a:ext cx="27200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Transverse wave speed</a:t>
              </a:r>
              <a:endParaRPr lang="en-US" b="1" baseline="-25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FBE1D1-EA62-441F-9CCB-9FF2FACE5476}"/>
                </a:ext>
              </a:extLst>
            </p:cNvPr>
            <p:cNvCxnSpPr>
              <a:cxnSpLocks/>
            </p:cNvCxnSpPr>
            <p:nvPr/>
          </p:nvCxnSpPr>
          <p:spPr>
            <a:xfrm>
              <a:off x="4799856" y="1809320"/>
              <a:ext cx="0" cy="450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0CFE539-8530-45DC-9D62-641BCE5C88BE}"/>
                </a:ext>
              </a:extLst>
            </p:cNvPr>
            <p:cNvGrpSpPr/>
            <p:nvPr/>
          </p:nvGrpSpPr>
          <p:grpSpPr>
            <a:xfrm>
              <a:off x="5525913" y="4383364"/>
              <a:ext cx="2017039" cy="683122"/>
              <a:chOff x="5506681" y="4355289"/>
              <a:chExt cx="2017039" cy="6831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932FBE9-6BBF-4835-94B9-DED1CF4389A0}"/>
                      </a:ext>
                    </a:extLst>
                  </p:cNvPr>
                  <p:cNvSpPr/>
                  <p:nvPr/>
                </p:nvSpPr>
                <p:spPr>
                  <a:xfrm>
                    <a:off x="5506681" y="4711935"/>
                    <a:ext cx="64883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932FBE9-6BBF-4835-94B9-DED1CF4389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6681" y="4711935"/>
                    <a:ext cx="648831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330F7F-7698-4D55-8C6E-DEA3A4E40998}"/>
                  </a:ext>
                </a:extLst>
              </p:cNvPr>
              <p:cNvSpPr txBox="1"/>
              <p:nvPr/>
            </p:nvSpPr>
            <p:spPr>
              <a:xfrm>
                <a:off x="6096000" y="4730634"/>
                <a:ext cx="1427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Lame constants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2F3BCC-D2E7-4261-A289-BD41069B6EA2}"/>
                      </a:ext>
                    </a:extLst>
                  </p:cNvPr>
                  <p:cNvSpPr/>
                  <p:nvPr/>
                </p:nvSpPr>
                <p:spPr>
                  <a:xfrm>
                    <a:off x="5517385" y="4355289"/>
                    <a:ext cx="446340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2F3BCC-D2E7-4261-A289-BD41069B6E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17385" y="4355289"/>
                    <a:ext cx="446340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53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DBC6F6-2B89-44EB-8CA6-3E54270BD9B4}"/>
                  </a:ext>
                </a:extLst>
              </p:cNvPr>
              <p:cNvSpPr/>
              <p:nvPr/>
            </p:nvSpPr>
            <p:spPr>
              <a:xfrm>
                <a:off x="6108666" y="4400980"/>
                <a:ext cx="120345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Mass density</a:t>
                </a:r>
                <a:endParaRPr lang="en-US" sz="1400" dirty="0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E19B5F-0AE6-4012-9518-FFCC8D9B73FB}"/>
                    </a:ext>
                  </a:extLst>
                </p:cNvPr>
                <p:cNvSpPr txBox="1"/>
                <p:nvPr/>
              </p:nvSpPr>
              <p:spPr>
                <a:xfrm>
                  <a:off x="5595668" y="5480559"/>
                  <a:ext cx="10644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3E19B5F-0AE6-4012-9518-FFCC8D9B7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668" y="5480559"/>
                  <a:ext cx="1064459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857" r="-1143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75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73"/>
    </mc:Choice>
    <mc:Fallback xmlns="">
      <p:transition spd="slow" advTm="58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Torsional wave (“twisting” wave)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2581D0-3834-48BB-A02C-6C50E0539B31}"/>
              </a:ext>
            </a:extLst>
          </p:cNvPr>
          <p:cNvGrpSpPr/>
          <p:nvPr/>
        </p:nvGrpSpPr>
        <p:grpSpPr>
          <a:xfrm>
            <a:off x="7748869" y="599210"/>
            <a:ext cx="3871201" cy="2887890"/>
            <a:chOff x="7485017" y="2205462"/>
            <a:chExt cx="4062189" cy="3030366"/>
          </a:xfrm>
        </p:grpSpPr>
        <p:pic>
          <p:nvPicPr>
            <p:cNvPr id="22530" name="Picture 2" descr="Image result for torsional wave gif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5017" y="2205462"/>
              <a:ext cx="3880799" cy="27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074930" y="4977460"/>
              <a:ext cx="3472276" cy="258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+mj-lt"/>
                  <a:hlinkClick r:id="rId6"/>
                </a:rPr>
                <a:t>https://commons.wikimedia.org/wiki/File:Wavemachine.gif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</a:t>
              </a:r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8C4EEBE9-6A20-4440-8E21-2C1739AE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venir Book" charset="0"/>
                <a:cs typeface="Avenir Book" charset="0"/>
              </a:rPr>
              <a:t>10.1 Sound waves in unbounded solids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404F87-AFF1-4E0E-856A-512B770265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13</a:t>
            </a:fld>
            <a:endParaRPr lang="nl-NL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541277-5518-41A8-9B7D-1BD35E8AFD59}"/>
              </a:ext>
            </a:extLst>
          </p:cNvPr>
          <p:cNvGrpSpPr/>
          <p:nvPr/>
        </p:nvGrpSpPr>
        <p:grpSpPr>
          <a:xfrm>
            <a:off x="543065" y="1791814"/>
            <a:ext cx="6588156" cy="4517506"/>
            <a:chOff x="543065" y="1905540"/>
            <a:chExt cx="6588156" cy="4517506"/>
          </a:xfrm>
        </p:grpSpPr>
        <p:pic>
          <p:nvPicPr>
            <p:cNvPr id="3078" name="Picture 6" descr="Excitation and propagation of torsional T(0,1) mode for guided wave testing  of pipeline integrity - ScienceDirect">
              <a:extLst>
                <a:ext uri="{FF2B5EF4-FFF2-40B4-BE49-F238E27FC236}">
                  <a16:creationId xmlns:a16="http://schemas.microsoft.com/office/drawing/2014/main" id="{9372F66D-E06B-4F91-9A0C-CF0BDE6636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731"/>
            <a:stretch/>
          </p:blipFill>
          <p:spPr bwMode="auto">
            <a:xfrm>
              <a:off x="3863701" y="2417517"/>
              <a:ext cx="3082636" cy="2235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399FA-B072-48A2-AA12-C62AD5F7A524}"/>
                </a:ext>
              </a:extLst>
            </p:cNvPr>
            <p:cNvSpPr txBox="1"/>
            <p:nvPr/>
          </p:nvSpPr>
          <p:spPr>
            <a:xfrm>
              <a:off x="3754271" y="1958787"/>
              <a:ext cx="1996262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+mn-lt"/>
                </a:rPr>
                <a:t>Torsional mode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57DF69-2DFF-4804-8357-60FD0307E77C}"/>
                </a:ext>
              </a:extLst>
            </p:cNvPr>
            <p:cNvSpPr txBox="1"/>
            <p:nvPr/>
          </p:nvSpPr>
          <p:spPr>
            <a:xfrm>
              <a:off x="544568" y="1905540"/>
              <a:ext cx="1996262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+mn-lt"/>
                </a:rPr>
                <a:t>Transverse mode</a:t>
              </a:r>
            </a:p>
          </p:txBody>
        </p:sp>
        <p:pic>
          <p:nvPicPr>
            <p:cNvPr id="15" name="Picture 6" descr="Excitation and propagation of torsional T(0,1) mode for guided wave testing  of pipeline integrity - ScienceDirect">
              <a:extLst>
                <a:ext uri="{FF2B5EF4-FFF2-40B4-BE49-F238E27FC236}">
                  <a16:creationId xmlns:a16="http://schemas.microsoft.com/office/drawing/2014/main" id="{E7891229-BFA7-4B7C-BD7E-6079A31A92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96" b="3236"/>
            <a:stretch/>
          </p:blipFill>
          <p:spPr bwMode="auto">
            <a:xfrm>
              <a:off x="695813" y="2353740"/>
              <a:ext cx="3082636" cy="2235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24285C-18CA-434A-9B20-7C649ED11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389" y="2858389"/>
              <a:ext cx="2018334" cy="119680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896CE1-7196-491C-82D7-73245C531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8221" y="2805142"/>
              <a:ext cx="2018334" cy="119680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ABAFF2-0D7F-4A05-A559-86751BAA5021}"/>
                </a:ext>
              </a:extLst>
            </p:cNvPr>
            <p:cNvSpPr txBox="1"/>
            <p:nvPr/>
          </p:nvSpPr>
          <p:spPr>
            <a:xfrm rot="19673900">
              <a:off x="5884004" y="2942089"/>
              <a:ext cx="12472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  <a:latin typeface="+mj-lt"/>
                </a:rPr>
                <a:t>Wave</a:t>
              </a:r>
            </a:p>
            <a:p>
              <a:r>
                <a:rPr lang="en-US" sz="1400" b="1" dirty="0">
                  <a:solidFill>
                    <a:srgbClr val="0070C0"/>
                  </a:solidFill>
                  <a:latin typeface="+mj-lt"/>
                </a:rPr>
                <a:t>propagation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04E5ED-D740-4CCC-8D11-4D4266E66C88}"/>
                </a:ext>
              </a:extLst>
            </p:cNvPr>
            <p:cNvSpPr txBox="1"/>
            <p:nvPr/>
          </p:nvSpPr>
          <p:spPr>
            <a:xfrm rot="19673900">
              <a:off x="2612697" y="2924322"/>
              <a:ext cx="12472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  <a:latin typeface="+mj-lt"/>
                </a:rPr>
                <a:t>Wave</a:t>
              </a:r>
            </a:p>
            <a:p>
              <a:r>
                <a:rPr lang="en-US" sz="1400" b="1" dirty="0">
                  <a:solidFill>
                    <a:srgbClr val="0070C0"/>
                  </a:solidFill>
                  <a:latin typeface="+mj-lt"/>
                </a:rPr>
                <a:t>propagation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55811F-AF3E-46E7-97B0-9D6D8BCE07DD}"/>
                </a:ext>
              </a:extLst>
            </p:cNvPr>
            <p:cNvGrpSpPr/>
            <p:nvPr/>
          </p:nvGrpSpPr>
          <p:grpSpPr>
            <a:xfrm>
              <a:off x="1408221" y="4781296"/>
              <a:ext cx="1987583" cy="1641750"/>
              <a:chOff x="1408221" y="4781296"/>
              <a:chExt cx="1987583" cy="1641750"/>
            </a:xfrm>
          </p:grpSpPr>
          <p:pic>
            <p:nvPicPr>
              <p:cNvPr id="1026" name="Picture 2" descr="How to Use Dispersion Curves to Analyze Fluid-Filled Pipes | COMSOL Blog">
                <a:extLst>
                  <a:ext uri="{FF2B5EF4-FFF2-40B4-BE49-F238E27FC236}">
                    <a16:creationId xmlns:a16="http://schemas.microsoft.com/office/drawing/2014/main" id="{0C92473D-2D31-47A2-8A76-94D3ED6912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8221" y="4781296"/>
                <a:ext cx="1987583" cy="1641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Circle: Hollow 3">
                <a:extLst>
                  <a:ext uri="{FF2B5EF4-FFF2-40B4-BE49-F238E27FC236}">
                    <a16:creationId xmlns:a16="http://schemas.microsoft.com/office/drawing/2014/main" id="{72F9F5F7-F179-4511-B267-3FE20CFCFB27}"/>
                  </a:ext>
                </a:extLst>
              </p:cNvPr>
              <p:cNvSpPr/>
              <p:nvPr/>
            </p:nvSpPr>
            <p:spPr>
              <a:xfrm>
                <a:off x="1775520" y="4972581"/>
                <a:ext cx="1250837" cy="1250837"/>
              </a:xfrm>
              <a:prstGeom prst="donut">
                <a:avLst>
                  <a:gd name="adj" fmla="val 2896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8B6A7A-8D61-4EB7-A3C8-29D1DA2191F0}"/>
                </a:ext>
              </a:extLst>
            </p:cNvPr>
            <p:cNvSpPr/>
            <p:nvPr/>
          </p:nvSpPr>
          <p:spPr>
            <a:xfrm>
              <a:off x="543065" y="2290220"/>
              <a:ext cx="2416078" cy="2369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https://images.app.goo.gl/fexSC13FyqGrqUMY8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E4F8A95-38A0-482F-B6F3-CE913E85A4BB}"/>
                </a:ext>
              </a:extLst>
            </p:cNvPr>
            <p:cNvGrpSpPr/>
            <p:nvPr/>
          </p:nvGrpSpPr>
          <p:grpSpPr>
            <a:xfrm>
              <a:off x="4845163" y="4972486"/>
              <a:ext cx="1250837" cy="1250837"/>
              <a:chOff x="4544219" y="4972486"/>
              <a:chExt cx="1250837" cy="1250837"/>
            </a:xfrm>
          </p:grpSpPr>
          <p:sp>
            <p:nvSpPr>
              <p:cNvPr id="25" name="Circle: Hollow 24">
                <a:extLst>
                  <a:ext uri="{FF2B5EF4-FFF2-40B4-BE49-F238E27FC236}">
                    <a16:creationId xmlns:a16="http://schemas.microsoft.com/office/drawing/2014/main" id="{7B178208-0EB3-4B24-A42D-BE102905E5D0}"/>
                  </a:ext>
                </a:extLst>
              </p:cNvPr>
              <p:cNvSpPr/>
              <p:nvPr/>
            </p:nvSpPr>
            <p:spPr>
              <a:xfrm>
                <a:off x="4544219" y="4972486"/>
                <a:ext cx="1250837" cy="1250837"/>
              </a:xfrm>
              <a:prstGeom prst="donut">
                <a:avLst>
                  <a:gd name="adj" fmla="val 2896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92040373-DD31-4218-83B7-77FBD802DA79}"/>
                  </a:ext>
                </a:extLst>
              </p:cNvPr>
              <p:cNvSpPr/>
              <p:nvPr/>
            </p:nvSpPr>
            <p:spPr>
              <a:xfrm>
                <a:off x="4569041" y="4995405"/>
                <a:ext cx="1201191" cy="1201191"/>
              </a:xfrm>
              <a:prstGeom prst="arc">
                <a:avLst>
                  <a:gd name="adj1" fmla="val 16597244"/>
                  <a:gd name="adj2" fmla="val 19230332"/>
                </a:avLst>
              </a:prstGeom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33418CD-9FFD-48ED-8E1B-5BB926933E1D}"/>
                  </a:ext>
                </a:extLst>
              </p:cNvPr>
              <p:cNvSpPr/>
              <p:nvPr/>
            </p:nvSpPr>
            <p:spPr>
              <a:xfrm>
                <a:off x="4567251" y="4997786"/>
                <a:ext cx="1201191" cy="1201191"/>
              </a:xfrm>
              <a:prstGeom prst="arc">
                <a:avLst>
                  <a:gd name="adj1" fmla="val 6690917"/>
                  <a:gd name="adj2" fmla="val 9402329"/>
                </a:avLst>
              </a:prstGeom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C66708-00F0-4798-95B8-62B3FA4361A3}"/>
                </a:ext>
              </a:extLst>
            </p:cNvPr>
            <p:cNvCxnSpPr>
              <a:cxnSpLocks/>
            </p:cNvCxnSpPr>
            <p:nvPr/>
          </p:nvCxnSpPr>
          <p:spPr>
            <a:xfrm>
              <a:off x="1666067" y="5013176"/>
              <a:ext cx="261506" cy="1836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25CFD1-C647-4DEF-B0A9-C384D2EEFE63}"/>
                </a:ext>
              </a:extLst>
            </p:cNvPr>
            <p:cNvSpPr txBox="1"/>
            <p:nvPr/>
          </p:nvSpPr>
          <p:spPr>
            <a:xfrm>
              <a:off x="937745" y="4838571"/>
              <a:ext cx="727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original shape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45757EC-FD91-4C31-87CF-C9C6A4CCA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9389" y="5282989"/>
              <a:ext cx="310307" cy="1576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206354-6179-4206-AB23-CC853EEBE14C}"/>
                </a:ext>
              </a:extLst>
            </p:cNvPr>
            <p:cNvSpPr txBox="1"/>
            <p:nvPr/>
          </p:nvSpPr>
          <p:spPr>
            <a:xfrm>
              <a:off x="3007803" y="4995405"/>
              <a:ext cx="903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deformed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890E457-27B9-4678-A3FE-3E3313B42013}"/>
                </a:ext>
              </a:extLst>
            </p:cNvPr>
            <p:cNvSpPr/>
            <p:nvPr/>
          </p:nvSpPr>
          <p:spPr>
            <a:xfrm>
              <a:off x="2078741" y="4300537"/>
              <a:ext cx="1784960" cy="203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F66855-2B7C-4D4D-97B5-1C2813F83AE3}"/>
                </a:ext>
              </a:extLst>
            </p:cNvPr>
            <p:cNvSpPr/>
            <p:nvPr/>
          </p:nvSpPr>
          <p:spPr>
            <a:xfrm>
              <a:off x="5287053" y="4450029"/>
              <a:ext cx="1784960" cy="203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173611-9719-4729-B4C7-DBF402015E49}"/>
                </a:ext>
              </a:extLst>
            </p:cNvPr>
            <p:cNvSpPr/>
            <p:nvPr/>
          </p:nvSpPr>
          <p:spPr>
            <a:xfrm>
              <a:off x="3007359" y="3764657"/>
              <a:ext cx="728555" cy="594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C96CC0-2DF5-46F2-B31D-801D28F604F7}"/>
                </a:ext>
              </a:extLst>
            </p:cNvPr>
            <p:cNvSpPr/>
            <p:nvPr/>
          </p:nvSpPr>
          <p:spPr>
            <a:xfrm>
              <a:off x="6254770" y="3806184"/>
              <a:ext cx="728555" cy="594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9E11E7-116B-47ED-B337-5AF4B9150ADA}"/>
              </a:ext>
            </a:extLst>
          </p:cNvPr>
          <p:cNvGrpSpPr/>
          <p:nvPr/>
        </p:nvGrpSpPr>
        <p:grpSpPr>
          <a:xfrm>
            <a:off x="7767485" y="3586900"/>
            <a:ext cx="3852585" cy="3004590"/>
            <a:chOff x="7767485" y="3586900"/>
            <a:chExt cx="3852585" cy="300459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29B97C-2565-43C3-ABA3-4A7B20DFD898}"/>
                </a:ext>
              </a:extLst>
            </p:cNvPr>
            <p:cNvSpPr/>
            <p:nvPr/>
          </p:nvSpPr>
          <p:spPr>
            <a:xfrm>
              <a:off x="9840416" y="6345269"/>
              <a:ext cx="17796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+mn-lt"/>
                  <a:hlinkClick r:id="rId9"/>
                </a:rPr>
                <a:t>https://youtu.be/rIzjnER4GxQ</a:t>
              </a:r>
              <a:r>
                <a:rPr lang="en-US" sz="1000" dirty="0">
                  <a:latin typeface="+mn-lt"/>
                </a:rPr>
                <a:t> </a:t>
              </a:r>
            </a:p>
          </p:txBody>
        </p:sp>
        <p:pic>
          <p:nvPicPr>
            <p:cNvPr id="46" name="videoplayback">
              <a:hlinkClick r:id="" action="ppaction://media"/>
              <a:extLst>
                <a:ext uri="{FF2B5EF4-FFF2-40B4-BE49-F238E27FC236}">
                  <a16:creationId xmlns:a16="http://schemas.microsoft.com/office/drawing/2014/main" id="{9C851E7F-E4C5-44CA-B2CC-019854E377C2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7767485" y="3586900"/>
              <a:ext cx="3698339" cy="27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67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34"/>
    </mc:Choice>
    <mc:Fallback xmlns="">
      <p:transition spd="slow" advTm="61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40000" y="1260000"/>
            <a:ext cx="81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[Recall] Interface of </a:t>
            </a:r>
            <a:r>
              <a:rPr lang="en-US" sz="2000" b="1" u="sng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two fluid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 media: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748" y="4172779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Snell’s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92661" y="4120173"/>
                <a:ext cx="1464183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661" y="4120173"/>
                <a:ext cx="1464183" cy="51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092661" y="3584318"/>
                <a:ext cx="889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661" y="3584318"/>
                <a:ext cx="889987" cy="276999"/>
              </a:xfrm>
              <a:prstGeom prst="rect">
                <a:avLst/>
              </a:prstGeom>
              <a:blipFill>
                <a:blip r:embed="rId4"/>
                <a:stretch>
                  <a:fillRect l="-4795" t="-4444" r="-205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092660" y="4828125"/>
                <a:ext cx="28331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: </a:t>
                </a:r>
                <a:r>
                  <a:rPr lang="en-US" sz="1600" dirty="0">
                    <a:solidFill>
                      <a:srgbClr val="000000"/>
                    </a:solidFill>
                    <a:latin typeface="+mj-lt"/>
                  </a:rPr>
                  <a:t>sound speed in medium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+mj-lt"/>
                  </a:rPr>
                  <a:t>: </a:t>
                </a:r>
                <a:r>
                  <a:rPr lang="en-US" sz="1600" dirty="0">
                    <a:solidFill>
                      <a:srgbClr val="000000"/>
                    </a:solidFill>
                    <a:latin typeface="+mj-lt"/>
                  </a:rPr>
                  <a:t>sound speed in medium 2</a:t>
                </a: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660" y="4828125"/>
                <a:ext cx="2833148" cy="584775"/>
              </a:xfrm>
              <a:prstGeom prst="rect">
                <a:avLst/>
              </a:prstGeom>
              <a:blipFill>
                <a:blip r:embed="rId5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7">
            <a:extLst>
              <a:ext uri="{FF2B5EF4-FFF2-40B4-BE49-F238E27FC236}">
                <a16:creationId xmlns:a16="http://schemas.microsoft.com/office/drawing/2014/main" id="{1876A675-D441-495D-899E-97A3EC65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Reflection and refraction, Rayleigh wave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1D0EB6-EBC3-4925-B873-E12874390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7BC6F7-7FD0-43F0-83AB-330A10956546}"/>
              </a:ext>
            </a:extLst>
          </p:cNvPr>
          <p:cNvSpPr/>
          <p:nvPr/>
        </p:nvSpPr>
        <p:spPr>
          <a:xfrm>
            <a:off x="540000" y="1800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Continuity of </a:t>
            </a:r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and normal velocity component </a:t>
            </a:r>
            <a:r>
              <a:rPr lang="en-US" i="1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v</a:t>
            </a:r>
            <a:r>
              <a:rPr lang="en-US" i="1" baseline="-25000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n</a:t>
            </a:r>
            <a:endParaRPr lang="en-US" i="1" baseline="-25000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  <a:p>
            <a:endParaRPr lang="en-US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  <a:p>
            <a:r>
              <a:rPr lang="en-US" u="sng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Two additional waves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to fulfill boundary conditions (BCs)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: Reflected and transmitted wave</a:t>
            </a:r>
            <a:endParaRPr lang="en-US" dirty="0">
              <a:solidFill>
                <a:srgbClr val="000000"/>
              </a:solidFill>
              <a:latin typeface="+mn-lt"/>
              <a:cs typeface="Palatino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F6CA7A-5BF3-4171-A708-260934EA37B0}"/>
              </a:ext>
            </a:extLst>
          </p:cNvPr>
          <p:cNvSpPr/>
          <p:nvPr/>
        </p:nvSpPr>
        <p:spPr>
          <a:xfrm rot="5400000">
            <a:off x="7718574" y="2883910"/>
            <a:ext cx="1651393" cy="38884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72064" y="340774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Medium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72064" y="469562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Medium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824683" y="4997243"/>
            <a:ext cx="1688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Transmitted or refracted wave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47245" y="2400451"/>
            <a:ext cx="106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Reflected wave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86653" y="2400452"/>
            <a:ext cx="99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Incident wave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3B640A-94DA-4671-9DB5-96D26F4DB484}"/>
              </a:ext>
            </a:extLst>
          </p:cNvPr>
          <p:cNvCxnSpPr/>
          <p:nvPr/>
        </p:nvCxnSpPr>
        <p:spPr>
          <a:xfrm>
            <a:off x="6600056" y="4002428"/>
            <a:ext cx="38884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4FC0B5-7751-4315-9DCD-E0F3CC33FE7F}"/>
              </a:ext>
            </a:extLst>
          </p:cNvPr>
          <p:cNvCxnSpPr>
            <a:cxnSpLocks/>
          </p:cNvCxnSpPr>
          <p:nvPr/>
        </p:nvCxnSpPr>
        <p:spPr>
          <a:xfrm>
            <a:off x="8419967" y="2517764"/>
            <a:ext cx="0" cy="31360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EF308A-D871-4118-9DC4-6A7398FA546E}"/>
              </a:ext>
            </a:extLst>
          </p:cNvPr>
          <p:cNvCxnSpPr>
            <a:cxnSpLocks/>
          </p:cNvCxnSpPr>
          <p:nvPr/>
        </p:nvCxnSpPr>
        <p:spPr>
          <a:xfrm>
            <a:off x="7888744" y="2843096"/>
            <a:ext cx="523768" cy="1145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14F663-0745-4377-BF98-1601DF7DE303}"/>
              </a:ext>
            </a:extLst>
          </p:cNvPr>
          <p:cNvCxnSpPr>
            <a:cxnSpLocks/>
          </p:cNvCxnSpPr>
          <p:nvPr/>
        </p:nvCxnSpPr>
        <p:spPr>
          <a:xfrm flipV="1">
            <a:off x="8427423" y="2821623"/>
            <a:ext cx="548896" cy="1170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32EFBD-D440-45CF-B10A-82DA19F5F46E}"/>
              </a:ext>
            </a:extLst>
          </p:cNvPr>
          <p:cNvCxnSpPr>
            <a:cxnSpLocks/>
          </p:cNvCxnSpPr>
          <p:nvPr/>
        </p:nvCxnSpPr>
        <p:spPr>
          <a:xfrm>
            <a:off x="8427423" y="4002427"/>
            <a:ext cx="867440" cy="994815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86B1D2CE-93FD-4553-8C01-26684B979E40}"/>
              </a:ext>
            </a:extLst>
          </p:cNvPr>
          <p:cNvSpPr/>
          <p:nvPr/>
        </p:nvSpPr>
        <p:spPr>
          <a:xfrm>
            <a:off x="7806874" y="3380696"/>
            <a:ext cx="1241098" cy="1241098"/>
          </a:xfrm>
          <a:prstGeom prst="arc">
            <a:avLst>
              <a:gd name="adj1" fmla="val 14722544"/>
              <a:gd name="adj2" fmla="val 1767055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B22D6356-F7BF-4200-93A3-108E2BE441AB}"/>
              </a:ext>
            </a:extLst>
          </p:cNvPr>
          <p:cNvSpPr/>
          <p:nvPr/>
        </p:nvSpPr>
        <p:spPr>
          <a:xfrm>
            <a:off x="7797973" y="3376517"/>
            <a:ext cx="1241098" cy="1241098"/>
          </a:xfrm>
          <a:prstGeom prst="arc">
            <a:avLst>
              <a:gd name="adj1" fmla="val 2907581"/>
              <a:gd name="adj2" fmla="val 5385454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D1BE4E-4467-4CB1-809C-E9553B6D2A37}"/>
                  </a:ext>
                </a:extLst>
              </p:cNvPr>
              <p:cNvSpPr txBox="1"/>
              <p:nvPr/>
            </p:nvSpPr>
            <p:spPr>
              <a:xfrm>
                <a:off x="8150628" y="3113294"/>
                <a:ext cx="2278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D1BE4E-4467-4CB1-809C-E9553B6D2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628" y="3113294"/>
                <a:ext cx="227818" cy="215444"/>
              </a:xfrm>
              <a:prstGeom prst="rect">
                <a:avLst/>
              </a:prstGeom>
              <a:blipFill>
                <a:blip r:embed="rId6"/>
                <a:stretch>
                  <a:fillRect l="-16216" r="-270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7AED76E-5992-4C56-B14E-B3CCD8D82F55}"/>
                  </a:ext>
                </a:extLst>
              </p:cNvPr>
              <p:cNvSpPr/>
              <p:nvPr/>
            </p:nvSpPr>
            <p:spPr>
              <a:xfrm>
                <a:off x="8386449" y="3072919"/>
                <a:ext cx="41053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7AED76E-5992-4C56-B14E-B3CCD8D82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449" y="3072919"/>
                <a:ext cx="41053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D3266B-7888-4637-A7B8-5365AF3054CE}"/>
                  </a:ext>
                </a:extLst>
              </p:cNvPr>
              <p:cNvSpPr/>
              <p:nvPr/>
            </p:nvSpPr>
            <p:spPr>
              <a:xfrm>
                <a:off x="8502354" y="4557120"/>
                <a:ext cx="41665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D3266B-7888-4637-A7B8-5365AF305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354" y="4557120"/>
                <a:ext cx="41665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4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91"/>
    </mc:Choice>
    <mc:Fallback xmlns="">
      <p:transition spd="slow" advTm="349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6DCD-516B-462C-9502-99F0040F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Reflection and refraction, Rayleigh wave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493A7-48B1-4DC9-BCFE-E2072B611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15</a:t>
            </a:fld>
            <a:endParaRPr lang="nl-NL"/>
          </a:p>
        </p:txBody>
      </p:sp>
      <p:pic>
        <p:nvPicPr>
          <p:cNvPr id="1026" name="Picture 2" descr="Earth Geology - Learn Geography Online">
            <a:extLst>
              <a:ext uri="{FF2B5EF4-FFF2-40B4-BE49-F238E27FC236}">
                <a16:creationId xmlns:a16="http://schemas.microsoft.com/office/drawing/2014/main" id="{BB0BBE9D-AD06-4B4E-A699-3F151FD5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852" y="1196752"/>
            <a:ext cx="5169313" cy="51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BD7EFB-E7DF-4A99-BC69-09C26CA50748}"/>
              </a:ext>
            </a:extLst>
          </p:cNvPr>
          <p:cNvSpPr/>
          <p:nvPr/>
        </p:nvSpPr>
        <p:spPr>
          <a:xfrm>
            <a:off x="540000" y="1260000"/>
            <a:ext cx="5571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Interface of </a:t>
            </a:r>
            <a:r>
              <a:rPr lang="en-US" sz="2000" b="1" u="sng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two solid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 media:</a:t>
            </a:r>
          </a:p>
        </p:txBody>
      </p:sp>
      <p:pic>
        <p:nvPicPr>
          <p:cNvPr id="1030" name="Picture 6" descr="Limecrete Floor | Breathable Solid Floor | LABC Certified">
            <a:extLst>
              <a:ext uri="{FF2B5EF4-FFF2-40B4-BE49-F238E27FC236}">
                <a16:creationId xmlns:a16="http://schemas.microsoft.com/office/drawing/2014/main" id="{80B1F11D-C311-4F3E-8085-79CFF4A8E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086801"/>
            <a:ext cx="6533424" cy="33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85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761D93-556B-497D-8B26-C75F7E2BACEE}"/>
              </a:ext>
            </a:extLst>
          </p:cNvPr>
          <p:cNvSpPr/>
          <p:nvPr/>
        </p:nvSpPr>
        <p:spPr>
          <a:xfrm>
            <a:off x="6418885" y="3463583"/>
            <a:ext cx="1440000" cy="2787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419B3B3-530A-4740-9611-DBA24A6EAC62}"/>
              </a:ext>
            </a:extLst>
          </p:cNvPr>
          <p:cNvSpPr/>
          <p:nvPr/>
        </p:nvSpPr>
        <p:spPr>
          <a:xfrm>
            <a:off x="7863299" y="3464478"/>
            <a:ext cx="1440000" cy="27878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3E2350CE-1162-4B5E-8850-D5E2ED67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Reflection and refraction, Rayleigh wave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E66E617-5388-4A4A-91BD-F5B1CE47A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540000" y="1260000"/>
            <a:ext cx="5571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Interface of </a:t>
            </a:r>
            <a:r>
              <a:rPr lang="en-US" sz="2000" b="1" u="sng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two solid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 media</a:t>
            </a:r>
            <a:endParaRPr lang="en-US" sz="2000" dirty="0">
              <a:solidFill>
                <a:srgbClr val="000000"/>
              </a:solidFill>
              <a:latin typeface="+mj-lt"/>
              <a:ea typeface="Avenir Heavy" charset="0"/>
              <a:cs typeface="Avenir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9999" y="1800000"/>
                <a:ext cx="1083919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(1) Particle vibrations of the incident wave are </a:t>
                </a:r>
                <a:r>
                  <a:rPr lang="en-US" u="sng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parallel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to the </a:t>
                </a:r>
                <a:r>
                  <a:rPr lang="en-US" i="1" dirty="0" err="1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xy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plane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    : Continuity of displacement components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and stresses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</a:rPr>
                  <a:t> (</a:t>
                </a:r>
                <a:r>
                  <a:rPr lang="en-US" i="1" dirty="0" err="1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</a:rPr>
                  <a:t>σ</a:t>
                </a:r>
                <a:r>
                  <a:rPr lang="en-US" i="1" baseline="-25000" dirty="0" err="1">
                    <a:solidFill>
                      <a:srgbClr val="000000"/>
                    </a:solidFill>
                    <a:latin typeface="+mn-lt"/>
                    <a:cs typeface="Palatino"/>
                  </a:rPr>
                  <a:t>xx</a:t>
                </a:r>
                <a:r>
                  <a:rPr lang="en-US" i="1" baseline="-25000" dirty="0">
                    <a:solidFill>
                      <a:srgbClr val="000000"/>
                    </a:solidFill>
                    <a:latin typeface="+mn-lt"/>
                    <a:cs typeface="Palatino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cs typeface="Palatino"/>
                  </a:rPr>
                  <a:t>and </a:t>
                </a:r>
                <a:r>
                  <a:rPr lang="en-US" i="1" dirty="0" err="1">
                    <a:solidFill>
                      <a:srgbClr val="000000"/>
                    </a:solidFill>
                    <a:latin typeface="+mn-lt"/>
                    <a:cs typeface="Times New Roman" panose="02020603050405020304" pitchFamily="18" charset="0"/>
                  </a:rPr>
                  <a:t>σ</a:t>
                </a:r>
                <a:r>
                  <a:rPr lang="en-US" i="1" baseline="-25000" dirty="0" err="1">
                    <a:solidFill>
                      <a:srgbClr val="000000"/>
                    </a:solidFill>
                    <a:latin typeface="+mn-lt"/>
                    <a:cs typeface="Palatino"/>
                  </a:rPr>
                  <a:t>xy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)</a:t>
                </a:r>
                <a:r>
                  <a:rPr lang="en-US" i="1" baseline="-25000" dirty="0">
                    <a:solidFill>
                      <a:srgbClr val="000000"/>
                    </a:solidFill>
                    <a:latin typeface="+mn-lt"/>
                    <a:cs typeface="Palatino"/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+mn-lt"/>
                  <a:cs typeface="Palatino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9" y="1800000"/>
                <a:ext cx="10839197" cy="646331"/>
              </a:xfrm>
              <a:prstGeom prst="rect">
                <a:avLst/>
              </a:prstGeom>
              <a:blipFill>
                <a:blip r:embed="rId4"/>
                <a:stretch>
                  <a:fillRect l="-50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20000" y="2628000"/>
            <a:ext cx="361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+mj-lt"/>
              </a:rPr>
              <a:t>Longitudinal incident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475907C-CBF7-4471-AF49-C116A4E03CF7}"/>
                  </a:ext>
                </a:extLst>
              </p:cNvPr>
              <p:cNvSpPr txBox="1"/>
              <p:nvPr/>
            </p:nvSpPr>
            <p:spPr>
              <a:xfrm>
                <a:off x="9586896" y="3510920"/>
                <a:ext cx="2128147" cy="808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+mj-lt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475907C-CBF7-4471-AF49-C116A4E03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896" y="3510920"/>
                <a:ext cx="2128147" cy="808170"/>
              </a:xfrm>
              <a:prstGeom prst="rect">
                <a:avLst/>
              </a:prstGeom>
              <a:blipFill>
                <a:blip r:embed="rId5"/>
                <a:stretch>
                  <a:fillRect l="-1719" b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6E0BA4F9-C59C-4492-B994-AA914310FA42}"/>
              </a:ext>
            </a:extLst>
          </p:cNvPr>
          <p:cNvSpPr txBox="1"/>
          <p:nvPr/>
        </p:nvSpPr>
        <p:spPr>
          <a:xfrm>
            <a:off x="6609522" y="5925278"/>
            <a:ext cx="11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Medium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C7B4CA-7514-4557-9B6B-D69B07CD1669}"/>
              </a:ext>
            </a:extLst>
          </p:cNvPr>
          <p:cNvSpPr txBox="1"/>
          <p:nvPr/>
        </p:nvSpPr>
        <p:spPr>
          <a:xfrm>
            <a:off x="8098575" y="5915921"/>
            <a:ext cx="1106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Medium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194C3E8-AB2A-4DB0-ACA7-B86881C64727}"/>
              </a:ext>
            </a:extLst>
          </p:cNvPr>
          <p:cNvSpPr txBox="1"/>
          <p:nvPr/>
        </p:nvSpPr>
        <p:spPr>
          <a:xfrm>
            <a:off x="6555542" y="5478353"/>
            <a:ext cx="590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+mj-lt"/>
              </a:rPr>
              <a:t>1T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671C459-DF06-4FBA-BBF1-B017AFC6E78D}"/>
              </a:ext>
            </a:extLst>
          </p:cNvPr>
          <p:cNvSpPr txBox="1"/>
          <p:nvPr/>
        </p:nvSpPr>
        <p:spPr>
          <a:xfrm>
            <a:off x="6237309" y="2628000"/>
            <a:ext cx="273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+mj-lt"/>
              </a:rPr>
              <a:t>Transverse incident wave 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(parallel to the plane)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0B91150-3E3A-4D43-BC09-E5E1D380B589}"/>
              </a:ext>
            </a:extLst>
          </p:cNvPr>
          <p:cNvSpPr/>
          <p:nvPr/>
        </p:nvSpPr>
        <p:spPr>
          <a:xfrm>
            <a:off x="7499176" y="4910453"/>
            <a:ext cx="130924" cy="119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2FBE835-B3E1-4D7A-B4AB-7FF0C35EDAB0}"/>
              </a:ext>
            </a:extLst>
          </p:cNvPr>
          <p:cNvSpPr/>
          <p:nvPr/>
        </p:nvSpPr>
        <p:spPr>
          <a:xfrm>
            <a:off x="7720671" y="3124697"/>
            <a:ext cx="363099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y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6EFF0CE-D57D-4F23-B372-57BCE6B3E7C3}"/>
              </a:ext>
            </a:extLst>
          </p:cNvPr>
          <p:cNvSpPr/>
          <p:nvPr/>
        </p:nvSpPr>
        <p:spPr>
          <a:xfrm>
            <a:off x="9290558" y="4605081"/>
            <a:ext cx="363099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x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0C12CB9-0C59-4E5A-A3A2-F0D96EE4E691}"/>
              </a:ext>
            </a:extLst>
          </p:cNvPr>
          <p:cNvCxnSpPr>
            <a:cxnSpLocks/>
          </p:cNvCxnSpPr>
          <p:nvPr/>
        </p:nvCxnSpPr>
        <p:spPr>
          <a:xfrm>
            <a:off x="6414665" y="4824699"/>
            <a:ext cx="2916000" cy="0"/>
          </a:xfrm>
          <a:prstGeom prst="line">
            <a:avLst/>
          </a:prstGeom>
          <a:ln w="9525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F679E23-29F4-4968-95A3-0BB1141A16DD}"/>
              </a:ext>
            </a:extLst>
          </p:cNvPr>
          <p:cNvCxnSpPr/>
          <p:nvPr/>
        </p:nvCxnSpPr>
        <p:spPr>
          <a:xfrm>
            <a:off x="7857862" y="3464478"/>
            <a:ext cx="0" cy="2787840"/>
          </a:xfrm>
          <a:prstGeom prst="line">
            <a:avLst/>
          </a:prstGeom>
          <a:ln w="19050">
            <a:solidFill>
              <a:srgbClr val="000000"/>
            </a:solidFill>
            <a:prstDash val="solid"/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672D4B0-A3B9-4C04-B768-458877C22D0F}"/>
              </a:ext>
            </a:extLst>
          </p:cNvPr>
          <p:cNvCxnSpPr/>
          <p:nvPr/>
        </p:nvCxnSpPr>
        <p:spPr>
          <a:xfrm flipH="1">
            <a:off x="6745875" y="4818826"/>
            <a:ext cx="1111988" cy="104238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830A0E6-1A54-4868-A41C-EA84A262CF9C}"/>
                  </a:ext>
                </a:extLst>
              </p:cNvPr>
              <p:cNvSpPr txBox="1"/>
              <p:nvPr/>
            </p:nvSpPr>
            <p:spPr>
              <a:xfrm>
                <a:off x="7368652" y="4855223"/>
                <a:ext cx="282023" cy="195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830A0E6-1A54-4868-A41C-EA84A262C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652" y="4855223"/>
                <a:ext cx="282023" cy="195515"/>
              </a:xfrm>
              <a:prstGeom prst="rect">
                <a:avLst/>
              </a:prstGeom>
              <a:blipFill>
                <a:blip r:embed="rId6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Arc 119">
            <a:extLst>
              <a:ext uri="{FF2B5EF4-FFF2-40B4-BE49-F238E27FC236}">
                <a16:creationId xmlns:a16="http://schemas.microsoft.com/office/drawing/2014/main" id="{0D94A956-352B-4477-AC0E-246162910D4D}"/>
              </a:ext>
            </a:extLst>
          </p:cNvPr>
          <p:cNvSpPr/>
          <p:nvPr/>
        </p:nvSpPr>
        <p:spPr>
          <a:xfrm>
            <a:off x="7291097" y="4265570"/>
            <a:ext cx="1145259" cy="1145259"/>
          </a:xfrm>
          <a:prstGeom prst="arc">
            <a:avLst>
              <a:gd name="adj1" fmla="val 8267138"/>
              <a:gd name="adj2" fmla="val 10891681"/>
            </a:avLst>
          </a:prstGeom>
          <a:ln w="6350">
            <a:solidFill>
              <a:srgbClr val="000000"/>
            </a:solidFill>
            <a:headEnd type="triangle" w="sm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3965842" y="3510920"/>
                <a:ext cx="2119683" cy="808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+mj-lt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42" y="3510920"/>
                <a:ext cx="2119683" cy="808170"/>
              </a:xfrm>
              <a:prstGeom prst="rect">
                <a:avLst/>
              </a:prstGeom>
              <a:blipFill>
                <a:blip r:embed="rId7"/>
                <a:stretch>
                  <a:fillRect l="-1729" b="-3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1AD90B4-4EB5-4057-8DBE-B218A5AE800A}"/>
              </a:ext>
            </a:extLst>
          </p:cNvPr>
          <p:cNvCxnSpPr>
            <a:cxnSpLocks/>
          </p:cNvCxnSpPr>
          <p:nvPr/>
        </p:nvCxnSpPr>
        <p:spPr>
          <a:xfrm>
            <a:off x="6146250" y="2635090"/>
            <a:ext cx="0" cy="3818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669A714-276D-4833-98FC-80449BE88956}"/>
              </a:ext>
            </a:extLst>
          </p:cNvPr>
          <p:cNvSpPr txBox="1"/>
          <p:nvPr/>
        </p:nvSpPr>
        <p:spPr>
          <a:xfrm>
            <a:off x="7846614" y="2093844"/>
            <a:ext cx="291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  <a:sym typeface="Wingdings" panose="05000000000000000000" pitchFamily="2" charset="2"/>
              </a:rPr>
              <a:t> </a:t>
            </a:r>
            <a:r>
              <a:rPr lang="en-US" i="1" u="sng" dirty="0">
                <a:latin typeface="+mn-lt"/>
              </a:rPr>
              <a:t>Mode conversion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A10EC98-009B-4DC9-B383-86704C450811}"/>
              </a:ext>
            </a:extLst>
          </p:cNvPr>
          <p:cNvSpPr/>
          <p:nvPr/>
        </p:nvSpPr>
        <p:spPr>
          <a:xfrm>
            <a:off x="833563" y="3456857"/>
            <a:ext cx="1440000" cy="2787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5827CA-46C3-48E6-B60E-149D1479AA05}"/>
              </a:ext>
            </a:extLst>
          </p:cNvPr>
          <p:cNvSpPr/>
          <p:nvPr/>
        </p:nvSpPr>
        <p:spPr>
          <a:xfrm>
            <a:off x="2277977" y="3457752"/>
            <a:ext cx="1440000" cy="27878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DC9330A-9498-4EBF-9ACF-2ED954FED064}"/>
              </a:ext>
            </a:extLst>
          </p:cNvPr>
          <p:cNvSpPr txBox="1"/>
          <p:nvPr/>
        </p:nvSpPr>
        <p:spPr>
          <a:xfrm>
            <a:off x="1024200" y="5918552"/>
            <a:ext cx="11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Medium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2C4F10-EE33-4D43-9C42-CE5A70CCB0DA}"/>
              </a:ext>
            </a:extLst>
          </p:cNvPr>
          <p:cNvSpPr txBox="1"/>
          <p:nvPr/>
        </p:nvSpPr>
        <p:spPr>
          <a:xfrm>
            <a:off x="2513253" y="5909195"/>
            <a:ext cx="1106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Medium 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DA91AD-EA00-48FA-94F7-9F2BA8CB95C8}"/>
              </a:ext>
            </a:extLst>
          </p:cNvPr>
          <p:cNvSpPr/>
          <p:nvPr/>
        </p:nvSpPr>
        <p:spPr>
          <a:xfrm>
            <a:off x="2132501" y="3117971"/>
            <a:ext cx="363099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3E480A1-5B88-4E33-998C-4D633E5E22A2}"/>
              </a:ext>
            </a:extLst>
          </p:cNvPr>
          <p:cNvSpPr/>
          <p:nvPr/>
        </p:nvSpPr>
        <p:spPr>
          <a:xfrm>
            <a:off x="3705236" y="4598355"/>
            <a:ext cx="363099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6682028-99B2-498B-BA05-16279E144415}"/>
              </a:ext>
            </a:extLst>
          </p:cNvPr>
          <p:cNvCxnSpPr>
            <a:cxnSpLocks/>
          </p:cNvCxnSpPr>
          <p:nvPr/>
        </p:nvCxnSpPr>
        <p:spPr>
          <a:xfrm>
            <a:off x="829343" y="4817973"/>
            <a:ext cx="2916000" cy="0"/>
          </a:xfrm>
          <a:prstGeom prst="line">
            <a:avLst/>
          </a:prstGeom>
          <a:ln w="9525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BAC255A-0540-43D3-8733-736ED9D5AC4B}"/>
              </a:ext>
            </a:extLst>
          </p:cNvPr>
          <p:cNvCxnSpPr/>
          <p:nvPr/>
        </p:nvCxnSpPr>
        <p:spPr>
          <a:xfrm>
            <a:off x="2272540" y="3457752"/>
            <a:ext cx="0" cy="2787840"/>
          </a:xfrm>
          <a:prstGeom prst="line">
            <a:avLst/>
          </a:prstGeom>
          <a:ln w="19050">
            <a:solidFill>
              <a:srgbClr val="000000"/>
            </a:solidFill>
            <a:prstDash val="solid"/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DC5B734-58D4-49C0-A21F-E89EBFF99B49}"/>
              </a:ext>
            </a:extLst>
          </p:cNvPr>
          <p:cNvCxnSpPr>
            <a:cxnSpLocks/>
          </p:cNvCxnSpPr>
          <p:nvPr/>
        </p:nvCxnSpPr>
        <p:spPr>
          <a:xfrm flipH="1">
            <a:off x="1614396" y="4818050"/>
            <a:ext cx="662048" cy="104480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Arc 124">
            <a:extLst>
              <a:ext uri="{FF2B5EF4-FFF2-40B4-BE49-F238E27FC236}">
                <a16:creationId xmlns:a16="http://schemas.microsoft.com/office/drawing/2014/main" id="{C86E0F29-6D8E-400A-9690-E42C4B1727B6}"/>
              </a:ext>
            </a:extLst>
          </p:cNvPr>
          <p:cNvSpPr/>
          <p:nvPr/>
        </p:nvSpPr>
        <p:spPr>
          <a:xfrm rot="18081881">
            <a:off x="1709779" y="4183317"/>
            <a:ext cx="1145260" cy="1259786"/>
          </a:xfrm>
          <a:prstGeom prst="arc">
            <a:avLst>
              <a:gd name="adj1" fmla="val 10817134"/>
              <a:gd name="adj2" fmla="val 14274093"/>
            </a:avLst>
          </a:prstGeom>
          <a:ln w="6350">
            <a:solidFill>
              <a:srgbClr val="000000"/>
            </a:solidFill>
            <a:headEnd type="triangle" w="sm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46CB235-54EF-4A14-9A20-7815511D38FD}"/>
              </a:ext>
            </a:extLst>
          </p:cNvPr>
          <p:cNvSpPr txBox="1"/>
          <p:nvPr/>
        </p:nvSpPr>
        <p:spPr>
          <a:xfrm>
            <a:off x="1328671" y="5520581"/>
            <a:ext cx="379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+mj-lt"/>
              </a:rPr>
              <a:t>1L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D2A6087-C765-4218-B719-6534DE322F7C}"/>
                  </a:ext>
                </a:extLst>
              </p:cNvPr>
              <p:cNvSpPr txBox="1"/>
              <p:nvPr/>
            </p:nvSpPr>
            <p:spPr>
              <a:xfrm>
                <a:off x="1783872" y="4927268"/>
                <a:ext cx="21993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5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D2A6087-C765-4218-B719-6534DE322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872" y="4927268"/>
                <a:ext cx="219932" cy="161583"/>
              </a:xfrm>
              <a:prstGeom prst="rect">
                <a:avLst/>
              </a:prstGeom>
              <a:blipFill>
                <a:blip r:embed="rId14"/>
                <a:stretch>
                  <a:fillRect l="-13889" r="-2778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AFAE53B-364A-4CFE-909A-C1DEB6769AA7}"/>
              </a:ext>
            </a:extLst>
          </p:cNvPr>
          <p:cNvGrpSpPr/>
          <p:nvPr/>
        </p:nvGrpSpPr>
        <p:grpSpPr>
          <a:xfrm>
            <a:off x="6564585" y="3456857"/>
            <a:ext cx="1990827" cy="2074999"/>
            <a:chOff x="6564585" y="3456857"/>
            <a:chExt cx="1990827" cy="207499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81E94C8-7006-4100-921C-7DBF8C99CB70}"/>
                </a:ext>
              </a:extLst>
            </p:cNvPr>
            <p:cNvSpPr txBox="1"/>
            <p:nvPr/>
          </p:nvSpPr>
          <p:spPr>
            <a:xfrm>
              <a:off x="6564585" y="3823473"/>
              <a:ext cx="755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+mj-lt"/>
                </a:rPr>
                <a:t>1T’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EC3DA6C-D637-4DF8-95AC-314DB6D06048}"/>
                </a:ext>
              </a:extLst>
            </p:cNvPr>
            <p:cNvSpPr txBox="1"/>
            <p:nvPr/>
          </p:nvSpPr>
          <p:spPr>
            <a:xfrm>
              <a:off x="6755106" y="3456857"/>
              <a:ext cx="59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  <a:latin typeface="+mj-lt"/>
                </a:rPr>
                <a:t>1L’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BEFAA81-53DD-4369-86CF-F0941CA53F9D}"/>
                </a:ext>
              </a:extLst>
            </p:cNvPr>
            <p:cNvCxnSpPr/>
            <p:nvPr/>
          </p:nvCxnSpPr>
          <p:spPr>
            <a:xfrm>
              <a:off x="6891014" y="4016754"/>
              <a:ext cx="968980" cy="811773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01B2191-31A9-40D6-91BB-BC530E2EFE06}"/>
                    </a:ext>
                  </a:extLst>
                </p:cNvPr>
                <p:cNvSpPr txBox="1"/>
                <p:nvPr/>
              </p:nvSpPr>
              <p:spPr>
                <a:xfrm>
                  <a:off x="7338588" y="4604451"/>
                  <a:ext cx="327489" cy="195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01B2191-31A9-40D6-91BB-BC530E2EF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588" y="4604451"/>
                  <a:ext cx="327489" cy="195515"/>
                </a:xfrm>
                <a:prstGeom prst="rect">
                  <a:avLst/>
                </a:prstGeom>
                <a:blipFill>
                  <a:blip r:embed="rId15"/>
                  <a:stretch>
                    <a:fillRect l="-18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31E822B-1478-48C9-AC2A-D419236D8D6D}"/>
                </a:ext>
              </a:extLst>
            </p:cNvPr>
            <p:cNvCxnSpPr>
              <a:cxnSpLocks/>
            </p:cNvCxnSpPr>
            <p:nvPr/>
          </p:nvCxnSpPr>
          <p:spPr>
            <a:xfrm>
              <a:off x="7082206" y="3616815"/>
              <a:ext cx="771393" cy="1203048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39437BAB-4808-45C6-B62A-D38751690348}"/>
                </a:ext>
              </a:extLst>
            </p:cNvPr>
            <p:cNvSpPr/>
            <p:nvPr/>
          </p:nvSpPr>
          <p:spPr>
            <a:xfrm>
              <a:off x="7291097" y="4264792"/>
              <a:ext cx="1145259" cy="1145259"/>
            </a:xfrm>
            <a:prstGeom prst="arc">
              <a:avLst>
                <a:gd name="adj1" fmla="val 10818439"/>
                <a:gd name="adj2" fmla="val 13260814"/>
              </a:avLst>
            </a:prstGeom>
            <a:ln w="6350">
              <a:solidFill>
                <a:srgbClr val="000000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280C6D87-91BF-468A-958E-37A0FA96DCFA}"/>
                </a:ext>
              </a:extLst>
            </p:cNvPr>
            <p:cNvSpPr/>
            <p:nvPr/>
          </p:nvSpPr>
          <p:spPr>
            <a:xfrm>
              <a:off x="7169647" y="4146091"/>
              <a:ext cx="1385765" cy="1385765"/>
            </a:xfrm>
            <a:prstGeom prst="arc">
              <a:avLst>
                <a:gd name="adj1" fmla="val 10817134"/>
                <a:gd name="adj2" fmla="val 14274093"/>
              </a:avLst>
            </a:prstGeom>
            <a:ln w="6350">
              <a:solidFill>
                <a:srgbClr val="000000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4E4D6BC-BF01-49B0-AAC4-0A9ADAAA39F9}"/>
                    </a:ext>
                  </a:extLst>
                </p:cNvPr>
                <p:cNvSpPr txBox="1"/>
                <p:nvPr/>
              </p:nvSpPr>
              <p:spPr>
                <a:xfrm>
                  <a:off x="6945956" y="4462189"/>
                  <a:ext cx="25994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0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4E4D6BC-BF01-49B0-AAC4-0A9ADAAA3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56" y="4462189"/>
                  <a:ext cx="259943" cy="161583"/>
                </a:xfrm>
                <a:prstGeom prst="rect">
                  <a:avLst/>
                </a:prstGeom>
                <a:blipFill>
                  <a:blip r:embed="rId16"/>
                  <a:stretch>
                    <a:fillRect l="-13953" t="-3846" r="-465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94D0A67-D3EB-4EE6-A7ED-A42373346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5372" y="4047291"/>
              <a:ext cx="240080" cy="307067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687BF-B577-40FD-A621-FDB0CEF31543}"/>
              </a:ext>
            </a:extLst>
          </p:cNvPr>
          <p:cNvGrpSpPr/>
          <p:nvPr/>
        </p:nvGrpSpPr>
        <p:grpSpPr>
          <a:xfrm>
            <a:off x="7167275" y="3445618"/>
            <a:ext cx="2264363" cy="2086238"/>
            <a:chOff x="7167275" y="3445618"/>
            <a:chExt cx="2264363" cy="208623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08B200-2542-4D7A-BF2A-5F1F84A42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60922" y="3592756"/>
              <a:ext cx="892164" cy="1235771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014D92-06E0-4659-8618-BE413B9CE37F}"/>
                </a:ext>
              </a:extLst>
            </p:cNvPr>
            <p:cNvSpPr txBox="1"/>
            <p:nvPr/>
          </p:nvSpPr>
          <p:spPr>
            <a:xfrm>
              <a:off x="8727413" y="3445618"/>
              <a:ext cx="625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  <a:latin typeface="+mj-lt"/>
                </a:rPr>
                <a:t>2L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9303B9-F605-4459-8128-473C843B25EE}"/>
                </a:ext>
              </a:extLst>
            </p:cNvPr>
            <p:cNvSpPr txBox="1"/>
            <p:nvPr/>
          </p:nvSpPr>
          <p:spPr>
            <a:xfrm>
              <a:off x="8792746" y="3968560"/>
              <a:ext cx="6388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+mj-lt"/>
                </a:rPr>
                <a:t>2T</a:t>
              </a: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0DD6750-7EAB-4719-9F1D-36CC317C5EBC}"/>
                </a:ext>
              </a:extLst>
            </p:cNvPr>
            <p:cNvCxnSpPr/>
            <p:nvPr/>
          </p:nvCxnSpPr>
          <p:spPr>
            <a:xfrm flipH="1">
              <a:off x="7855730" y="4117412"/>
              <a:ext cx="949694" cy="711115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28919C9-C087-4107-B212-DBE6C341FEE5}"/>
                    </a:ext>
                  </a:extLst>
                </p:cNvPr>
                <p:cNvSpPr txBox="1"/>
                <p:nvPr/>
              </p:nvSpPr>
              <p:spPr>
                <a:xfrm>
                  <a:off x="8114923" y="4599579"/>
                  <a:ext cx="285825" cy="195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128919C9-C087-4107-B212-DBE6C341F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923" y="4599579"/>
                  <a:ext cx="285825" cy="195515"/>
                </a:xfrm>
                <a:prstGeom prst="rect">
                  <a:avLst/>
                </a:prstGeom>
                <a:blipFill>
                  <a:blip r:embed="rId17"/>
                  <a:stretch>
                    <a:fillRect l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EE36B7B4-E039-4206-97B0-3A24BDFB1045}"/>
                </a:ext>
              </a:extLst>
            </p:cNvPr>
            <p:cNvSpPr/>
            <p:nvPr/>
          </p:nvSpPr>
          <p:spPr>
            <a:xfrm>
              <a:off x="7288087" y="4259955"/>
              <a:ext cx="1145259" cy="1145259"/>
            </a:xfrm>
            <a:prstGeom prst="arc">
              <a:avLst>
                <a:gd name="adj1" fmla="val 19340500"/>
                <a:gd name="adj2" fmla="val 0"/>
              </a:avLst>
            </a:prstGeom>
            <a:ln w="6350">
              <a:solidFill>
                <a:srgbClr val="000000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04593234-3D03-4D1A-A323-03C2ADF47DA3}"/>
                </a:ext>
              </a:extLst>
            </p:cNvPr>
            <p:cNvSpPr/>
            <p:nvPr/>
          </p:nvSpPr>
          <p:spPr>
            <a:xfrm>
              <a:off x="7167275" y="4146091"/>
              <a:ext cx="1385765" cy="1385765"/>
            </a:xfrm>
            <a:prstGeom prst="arc">
              <a:avLst>
                <a:gd name="adj1" fmla="val 18339813"/>
                <a:gd name="adj2" fmla="val 0"/>
              </a:avLst>
            </a:prstGeom>
            <a:ln w="6350">
              <a:solidFill>
                <a:srgbClr val="000000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A72D84E-2E62-4CE0-A93F-DE2ECB38B8BF}"/>
                    </a:ext>
                  </a:extLst>
                </p:cNvPr>
                <p:cNvSpPr txBox="1"/>
                <p:nvPr/>
              </p:nvSpPr>
              <p:spPr>
                <a:xfrm>
                  <a:off x="8553040" y="4507721"/>
                  <a:ext cx="277677" cy="195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A72D84E-2E62-4CE0-A93F-DE2ECB38B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040" y="4507721"/>
                  <a:ext cx="277677" cy="195515"/>
                </a:xfrm>
                <a:prstGeom prst="rect">
                  <a:avLst/>
                </a:prstGeom>
                <a:blipFill>
                  <a:blip r:embed="rId18"/>
                  <a:stretch>
                    <a:fillRect l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D461A7-7FDB-4167-A2F1-8359BB891079}"/>
                </a:ext>
              </a:extLst>
            </p:cNvPr>
            <p:cNvCxnSpPr>
              <a:cxnSpLocks/>
            </p:cNvCxnSpPr>
            <p:nvPr/>
          </p:nvCxnSpPr>
          <p:spPr>
            <a:xfrm>
              <a:off x="8460763" y="4146860"/>
              <a:ext cx="228959" cy="293774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E6CCC44-8416-4CA5-A8BC-497D9E342EA9}"/>
              </a:ext>
            </a:extLst>
          </p:cNvPr>
          <p:cNvCxnSpPr>
            <a:cxnSpLocks/>
          </p:cNvCxnSpPr>
          <p:nvPr/>
        </p:nvCxnSpPr>
        <p:spPr>
          <a:xfrm>
            <a:off x="6857743" y="5465944"/>
            <a:ext cx="278070" cy="317808"/>
          </a:xfrm>
          <a:prstGeom prst="line">
            <a:avLst/>
          </a:prstGeom>
          <a:ln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1EB439-1DD8-464E-99AD-29365CF3A999}"/>
              </a:ext>
            </a:extLst>
          </p:cNvPr>
          <p:cNvGrpSpPr/>
          <p:nvPr/>
        </p:nvGrpSpPr>
        <p:grpSpPr>
          <a:xfrm>
            <a:off x="9623141" y="484550"/>
            <a:ext cx="2209800" cy="1735313"/>
            <a:chOff x="9623141" y="484550"/>
            <a:chExt cx="2209800" cy="173531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FB981D-320A-47C2-8BE0-77D5B9367D32}"/>
                </a:ext>
              </a:extLst>
            </p:cNvPr>
            <p:cNvSpPr/>
            <p:nvPr/>
          </p:nvSpPr>
          <p:spPr>
            <a:xfrm>
              <a:off x="9623141" y="1022466"/>
              <a:ext cx="2209800" cy="1089025"/>
            </a:xfrm>
            <a:custGeom>
              <a:avLst/>
              <a:gdLst>
                <a:gd name="connsiteX0" fmla="*/ 0 w 2209800"/>
                <a:gd name="connsiteY0" fmla="*/ 349250 h 1089025"/>
                <a:gd name="connsiteX1" fmla="*/ 1098550 w 2209800"/>
                <a:gd name="connsiteY1" fmla="*/ 0 h 1089025"/>
                <a:gd name="connsiteX2" fmla="*/ 2209800 w 2209800"/>
                <a:gd name="connsiteY2" fmla="*/ 711200 h 1089025"/>
                <a:gd name="connsiteX3" fmla="*/ 1111250 w 2209800"/>
                <a:gd name="connsiteY3" fmla="*/ 1089025 h 1089025"/>
                <a:gd name="connsiteX4" fmla="*/ 0 w 2209800"/>
                <a:gd name="connsiteY4" fmla="*/ 34925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00" h="1089025">
                  <a:moveTo>
                    <a:pt x="0" y="349250"/>
                  </a:moveTo>
                  <a:lnTo>
                    <a:pt x="1098550" y="0"/>
                  </a:lnTo>
                  <a:lnTo>
                    <a:pt x="2209800" y="711200"/>
                  </a:lnTo>
                  <a:lnTo>
                    <a:pt x="1111250" y="1089025"/>
                  </a:lnTo>
                  <a:lnTo>
                    <a:pt x="0" y="349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3EBACB-7213-4554-8C03-FBC5A8C6D503}"/>
                </a:ext>
              </a:extLst>
            </p:cNvPr>
            <p:cNvGrpSpPr/>
            <p:nvPr/>
          </p:nvGrpSpPr>
          <p:grpSpPr>
            <a:xfrm>
              <a:off x="9804568" y="484550"/>
              <a:ext cx="1968984" cy="1735313"/>
              <a:chOff x="8665613" y="1756783"/>
              <a:chExt cx="3171068" cy="2794739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D96CE95-1627-40EA-AD56-69869A46BEF9}"/>
                  </a:ext>
                </a:extLst>
              </p:cNvPr>
              <p:cNvGrpSpPr/>
              <p:nvPr/>
            </p:nvGrpSpPr>
            <p:grpSpPr>
              <a:xfrm>
                <a:off x="8665613" y="1756783"/>
                <a:ext cx="3171068" cy="2794739"/>
                <a:chOff x="690637" y="2596010"/>
                <a:chExt cx="3171068" cy="2794739"/>
              </a:xfrm>
            </p:grpSpPr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167552E8-BB25-4341-AAF0-13ED7D504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3266" y="4194614"/>
                  <a:ext cx="1438377" cy="89604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9455341D-7584-4E0C-A18A-ACC253E03399}"/>
                    </a:ext>
                  </a:extLst>
                </p:cNvPr>
                <p:cNvGrpSpPr/>
                <p:nvPr/>
              </p:nvGrpSpPr>
              <p:grpSpPr>
                <a:xfrm>
                  <a:off x="867231" y="2596010"/>
                  <a:ext cx="1800200" cy="2437840"/>
                  <a:chOff x="8328248" y="774936"/>
                  <a:chExt cx="1800200" cy="2437840"/>
                </a:xfrm>
              </p:grpSpPr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9A2079D-B128-4DA4-8A09-0037659AADBD}"/>
                      </a:ext>
                    </a:extLst>
                  </p:cNvPr>
                  <p:cNvCxnSpPr/>
                  <p:nvPr/>
                </p:nvCxnSpPr>
                <p:spPr>
                  <a:xfrm>
                    <a:off x="8328248" y="141277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B555268A-359D-4D8D-B73C-E059D85D47D3}"/>
                      </a:ext>
                    </a:extLst>
                  </p:cNvPr>
                  <p:cNvCxnSpPr/>
                  <p:nvPr/>
                </p:nvCxnSpPr>
                <p:spPr>
                  <a:xfrm>
                    <a:off x="10128448" y="77493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2B722B87-CAD0-4A60-A00E-A0A5FF612E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774936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D18D36C-502D-451E-94F7-6E668F9402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2573722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6E276A6D-F566-46E8-A123-DD70DA3D073D}"/>
                    </a:ext>
                  </a:extLst>
                </p:cNvPr>
                <p:cNvGrpSpPr/>
                <p:nvPr/>
              </p:nvGrpSpPr>
              <p:grpSpPr>
                <a:xfrm>
                  <a:off x="1061024" y="2776106"/>
                  <a:ext cx="1800200" cy="2437840"/>
                  <a:chOff x="8328248" y="774936"/>
                  <a:chExt cx="1800200" cy="2437840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67C350CF-7A2C-46C4-BCCD-8E2DD698B0BF}"/>
                      </a:ext>
                    </a:extLst>
                  </p:cNvPr>
                  <p:cNvCxnSpPr/>
                  <p:nvPr/>
                </p:nvCxnSpPr>
                <p:spPr>
                  <a:xfrm>
                    <a:off x="8328248" y="141277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28D12C76-78C7-4EB5-9149-C8043379233F}"/>
                      </a:ext>
                    </a:extLst>
                  </p:cNvPr>
                  <p:cNvCxnSpPr/>
                  <p:nvPr/>
                </p:nvCxnSpPr>
                <p:spPr>
                  <a:xfrm>
                    <a:off x="10128448" y="77493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F1FAD660-31D9-4138-885B-DBCCFFF515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774936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A370E086-FD6F-46FF-93AD-22146469AB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2573722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71A76555-300B-4245-974B-0F9E9CFC5973}"/>
                    </a:ext>
                  </a:extLst>
                </p:cNvPr>
                <p:cNvGrpSpPr/>
                <p:nvPr/>
              </p:nvGrpSpPr>
              <p:grpSpPr>
                <a:xfrm>
                  <a:off x="1277800" y="2952909"/>
                  <a:ext cx="1800200" cy="2437840"/>
                  <a:chOff x="8328248" y="774936"/>
                  <a:chExt cx="1800200" cy="2437840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A7A7592A-87FC-450D-A48E-CC4FFE157C81}"/>
                      </a:ext>
                    </a:extLst>
                  </p:cNvPr>
                  <p:cNvCxnSpPr/>
                  <p:nvPr/>
                </p:nvCxnSpPr>
                <p:spPr>
                  <a:xfrm>
                    <a:off x="8328248" y="141277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25F8F8F3-E1C4-4267-92A8-8A868059A249}"/>
                      </a:ext>
                    </a:extLst>
                  </p:cNvPr>
                  <p:cNvCxnSpPr/>
                  <p:nvPr/>
                </p:nvCxnSpPr>
                <p:spPr>
                  <a:xfrm>
                    <a:off x="10128448" y="77493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1C006AD6-EBAB-4EF0-B2AC-0CC982C53B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774936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D1396152-E922-4D15-8A21-F1B3CFAA8A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2573722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FA66A39D-DDDC-4264-B984-3FFD09380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90637" y="3284984"/>
                  <a:ext cx="1363139" cy="8905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5E9A0D36-30E6-4BE2-8940-B4CE2BA780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3986" y="4862185"/>
                      <a:ext cx="497719" cy="4213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5E9A0D36-30E6-4BE2-8940-B4CE2BA7806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3986" y="4862185"/>
                      <a:ext cx="497719" cy="42132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91422EEF-C761-4E40-90BD-6897B4485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3266" y="4089606"/>
                  <a:ext cx="340463" cy="1050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C21BF7FF-F6EB-4E2C-9B82-FE52AD169D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3732" y="3781808"/>
                  <a:ext cx="0" cy="41280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F1AC64CE-23C3-4A30-A486-F0F6F6AA36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9563" y="3862079"/>
                      <a:ext cx="497719" cy="4213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F1AC64CE-23C3-4A30-A486-F0F6F6AA36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9563" y="3862079"/>
                      <a:ext cx="497719" cy="421326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9464E55C-04B0-4AC2-93AF-661FF22B31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7548" y="3503859"/>
                      <a:ext cx="497719" cy="4213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9464E55C-04B0-4AC2-93AF-661FF22B31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7548" y="3503859"/>
                      <a:ext cx="497719" cy="421326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AD9C9C4-CD70-4E7B-91D3-FB4898A2C2A5}"/>
                  </a:ext>
                </a:extLst>
              </p:cNvPr>
              <p:cNvGrpSpPr/>
              <p:nvPr/>
            </p:nvGrpSpPr>
            <p:grpSpPr>
              <a:xfrm>
                <a:off x="10460326" y="3190305"/>
                <a:ext cx="472408" cy="597144"/>
                <a:chOff x="2494677" y="3926016"/>
                <a:chExt cx="472408" cy="597144"/>
              </a:xfrm>
            </p:grpSpPr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06F4D936-84D0-4BCF-B312-FFC3B9DFA8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4677" y="4225163"/>
                  <a:ext cx="472408" cy="297997"/>
                </a:xfrm>
                <a:prstGeom prst="straightConnector1">
                  <a:avLst/>
                </a:prstGeom>
                <a:ln w="19050">
                  <a:headEnd type="triangl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2A64D845-F62D-43B6-BAA4-DD3E696E4D21}"/>
                    </a:ext>
                  </a:extLst>
                </p:cNvPr>
                <p:cNvSpPr txBox="1"/>
                <p:nvPr/>
              </p:nvSpPr>
              <p:spPr>
                <a:xfrm>
                  <a:off x="2590043" y="3926016"/>
                  <a:ext cx="333173" cy="545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4472C4"/>
                      </a:solidFill>
                      <a:latin typeface="+mj-lt"/>
                    </a:rPr>
                    <a:t>L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B7EE79C-9A38-439A-9F08-F5E3F5398152}"/>
                  </a:ext>
                </a:extLst>
              </p:cNvPr>
              <p:cNvGrpSpPr/>
              <p:nvPr/>
            </p:nvGrpSpPr>
            <p:grpSpPr>
              <a:xfrm>
                <a:off x="9503462" y="3176566"/>
                <a:ext cx="795777" cy="369332"/>
                <a:chOff x="1537813" y="3912277"/>
                <a:chExt cx="795777" cy="369332"/>
              </a:xfrm>
            </p:grpSpPr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140AD0B5-6927-464F-93EB-FDF2AEF0CEA5}"/>
                    </a:ext>
                  </a:extLst>
                </p:cNvPr>
                <p:cNvSpPr txBox="1"/>
                <p:nvPr/>
              </p:nvSpPr>
              <p:spPr>
                <a:xfrm>
                  <a:off x="1537813" y="3912277"/>
                  <a:ext cx="332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C00000"/>
                      </a:solidFill>
                      <a:latin typeface="+mj-lt"/>
                    </a:rPr>
                    <a:t>T</a:t>
                  </a:r>
                </a:p>
              </p:txBody>
            </p: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54B1B1F3-1725-429E-B9D2-48ACC9D34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97882" y="4023923"/>
                  <a:ext cx="435708" cy="133647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headEnd type="triangl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885B3DC3-872F-4EC9-B342-B2A63AB1894B}"/>
                  </a:ext>
                </a:extLst>
              </p:cNvPr>
              <p:cNvGrpSpPr/>
              <p:nvPr/>
            </p:nvGrpSpPr>
            <p:grpSpPr>
              <a:xfrm>
                <a:off x="9676820" y="2703328"/>
                <a:ext cx="401888" cy="903197"/>
                <a:chOff x="1711171" y="3439039"/>
                <a:chExt cx="401888" cy="903197"/>
              </a:xfrm>
            </p:grpSpPr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9F8A721D-8A94-41C2-96FC-F7D1ECDA1C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3059" y="3839698"/>
                  <a:ext cx="0" cy="502538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headEnd type="triangl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391E2CCC-D233-4831-93CB-2A287D9457CB}"/>
                    </a:ext>
                  </a:extLst>
                </p:cNvPr>
                <p:cNvSpPr txBox="1"/>
                <p:nvPr/>
              </p:nvSpPr>
              <p:spPr>
                <a:xfrm>
                  <a:off x="1711171" y="3439039"/>
                  <a:ext cx="3085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  <a:latin typeface="+mj-lt"/>
                    </a:rPr>
                    <a:t>T</a:t>
                  </a:r>
                </a:p>
              </p:txBody>
            </p:sp>
          </p:grpSp>
        </p:grpSp>
      </p:grp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96B86B3-E00E-4E93-97CC-CE9EB49C561E}"/>
              </a:ext>
            </a:extLst>
          </p:cNvPr>
          <p:cNvCxnSpPr>
            <a:cxnSpLocks/>
          </p:cNvCxnSpPr>
          <p:nvPr/>
        </p:nvCxnSpPr>
        <p:spPr>
          <a:xfrm flipV="1">
            <a:off x="1667624" y="5365939"/>
            <a:ext cx="202926" cy="298621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784E86-CCB8-44D4-95B2-AA650E6C4355}"/>
              </a:ext>
            </a:extLst>
          </p:cNvPr>
          <p:cNvGrpSpPr/>
          <p:nvPr/>
        </p:nvGrpSpPr>
        <p:grpSpPr>
          <a:xfrm>
            <a:off x="1581953" y="3438892"/>
            <a:ext cx="2264363" cy="2086238"/>
            <a:chOff x="1581953" y="3438892"/>
            <a:chExt cx="2264363" cy="2086238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EFD43F4-A0E3-4871-8D68-AD3DAA434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600" y="3586030"/>
              <a:ext cx="892164" cy="1235771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DAB42B3-DEDE-4167-A24E-6703616C44F8}"/>
                </a:ext>
              </a:extLst>
            </p:cNvPr>
            <p:cNvSpPr txBox="1"/>
            <p:nvPr/>
          </p:nvSpPr>
          <p:spPr>
            <a:xfrm>
              <a:off x="3142091" y="3438892"/>
              <a:ext cx="625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  <a:latin typeface="+mj-lt"/>
                </a:rPr>
                <a:t>2L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985E7F-8684-439A-98B8-E3819E771AEF}"/>
                </a:ext>
              </a:extLst>
            </p:cNvPr>
            <p:cNvSpPr txBox="1"/>
            <p:nvPr/>
          </p:nvSpPr>
          <p:spPr>
            <a:xfrm>
              <a:off x="3207424" y="3961834"/>
              <a:ext cx="6388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+mj-lt"/>
                </a:rPr>
                <a:t>2T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B7108A7-FC98-4854-BE94-FE0B466349CF}"/>
                </a:ext>
              </a:extLst>
            </p:cNvPr>
            <p:cNvCxnSpPr/>
            <p:nvPr/>
          </p:nvCxnSpPr>
          <p:spPr>
            <a:xfrm flipH="1">
              <a:off x="2270408" y="4110686"/>
              <a:ext cx="949694" cy="711115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33E4DD0-A0B3-447E-9359-993F9CC546CF}"/>
                    </a:ext>
                  </a:extLst>
                </p:cNvPr>
                <p:cNvSpPr txBox="1"/>
                <p:nvPr/>
              </p:nvSpPr>
              <p:spPr>
                <a:xfrm>
                  <a:off x="2529601" y="4592853"/>
                  <a:ext cx="285825" cy="195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E33E4DD0-A0B3-447E-9359-993F9CC54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601" y="4592853"/>
                  <a:ext cx="285825" cy="195515"/>
                </a:xfrm>
                <a:prstGeom prst="rect">
                  <a:avLst/>
                </a:prstGeom>
                <a:blipFill>
                  <a:blip r:embed="rId17"/>
                  <a:stretch>
                    <a:fillRect l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73CADBB7-0BB4-4B99-B497-DD7DE6C15B0E}"/>
                </a:ext>
              </a:extLst>
            </p:cNvPr>
            <p:cNvSpPr/>
            <p:nvPr/>
          </p:nvSpPr>
          <p:spPr>
            <a:xfrm>
              <a:off x="1702765" y="4253229"/>
              <a:ext cx="1145259" cy="1145259"/>
            </a:xfrm>
            <a:prstGeom prst="arc">
              <a:avLst>
                <a:gd name="adj1" fmla="val 19340500"/>
                <a:gd name="adj2" fmla="val 0"/>
              </a:avLst>
            </a:prstGeom>
            <a:ln w="6350">
              <a:solidFill>
                <a:srgbClr val="000000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F773A4E5-8A03-48CF-B627-21D130D2F6F8}"/>
                </a:ext>
              </a:extLst>
            </p:cNvPr>
            <p:cNvSpPr/>
            <p:nvPr/>
          </p:nvSpPr>
          <p:spPr>
            <a:xfrm>
              <a:off x="1581953" y="4139365"/>
              <a:ext cx="1385765" cy="1385765"/>
            </a:xfrm>
            <a:prstGeom prst="arc">
              <a:avLst>
                <a:gd name="adj1" fmla="val 18339813"/>
                <a:gd name="adj2" fmla="val 0"/>
              </a:avLst>
            </a:prstGeom>
            <a:ln w="6350">
              <a:solidFill>
                <a:srgbClr val="000000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342C132-115C-4A27-BF54-CCC64E16C365}"/>
                    </a:ext>
                  </a:extLst>
                </p:cNvPr>
                <p:cNvSpPr txBox="1"/>
                <p:nvPr/>
              </p:nvSpPr>
              <p:spPr>
                <a:xfrm>
                  <a:off x="2967718" y="4500995"/>
                  <a:ext cx="277677" cy="195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342C132-115C-4A27-BF54-CCC64E16C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7718" y="4500995"/>
                  <a:ext cx="277677" cy="195515"/>
                </a:xfrm>
                <a:prstGeom prst="rect">
                  <a:avLst/>
                </a:prstGeom>
                <a:blipFill>
                  <a:blip r:embed="rId22"/>
                  <a:stretch>
                    <a:fillRect l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3E48AD3-CB8D-465A-A74A-D09E67BAF99B}"/>
                </a:ext>
              </a:extLst>
            </p:cNvPr>
            <p:cNvCxnSpPr>
              <a:cxnSpLocks/>
            </p:cNvCxnSpPr>
            <p:nvPr/>
          </p:nvCxnSpPr>
          <p:spPr>
            <a:xfrm>
              <a:off x="2894709" y="4128866"/>
              <a:ext cx="228959" cy="293774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CE99EF6-25A2-441E-8FCA-5AF38D2A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7348" y="3691237"/>
              <a:ext cx="207654" cy="304723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37572F-2080-4E73-A007-1758ED10AF09}"/>
              </a:ext>
            </a:extLst>
          </p:cNvPr>
          <p:cNvGrpSpPr/>
          <p:nvPr/>
        </p:nvGrpSpPr>
        <p:grpSpPr>
          <a:xfrm>
            <a:off x="979263" y="3450131"/>
            <a:ext cx="1990827" cy="2074999"/>
            <a:chOff x="979263" y="3450131"/>
            <a:chExt cx="1990827" cy="207499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4D56F34-87D2-44EC-8AC5-25D5A7441231}"/>
                </a:ext>
              </a:extLst>
            </p:cNvPr>
            <p:cNvSpPr txBox="1"/>
            <p:nvPr/>
          </p:nvSpPr>
          <p:spPr>
            <a:xfrm>
              <a:off x="979263" y="3816747"/>
              <a:ext cx="755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+mj-lt"/>
                </a:rPr>
                <a:t>1T’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B2BB3F6-9125-4CA6-AE03-9590161E7F68}"/>
                </a:ext>
              </a:extLst>
            </p:cNvPr>
            <p:cNvSpPr txBox="1"/>
            <p:nvPr/>
          </p:nvSpPr>
          <p:spPr>
            <a:xfrm>
              <a:off x="1169784" y="3450131"/>
              <a:ext cx="590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  <a:latin typeface="+mj-lt"/>
                </a:rPr>
                <a:t>1L’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0380857-4CFD-439B-8ACC-01AF9997B671}"/>
                </a:ext>
              </a:extLst>
            </p:cNvPr>
            <p:cNvCxnSpPr/>
            <p:nvPr/>
          </p:nvCxnSpPr>
          <p:spPr>
            <a:xfrm>
              <a:off x="1305692" y="4010028"/>
              <a:ext cx="968980" cy="811773"/>
            </a:xfrm>
            <a:prstGeom prst="line">
              <a:avLst/>
            </a:prstGeom>
            <a:ln w="38100">
              <a:solidFill>
                <a:srgbClr val="C00000"/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D541AF1-8845-4F66-B6FB-1801430509C6}"/>
                    </a:ext>
                  </a:extLst>
                </p:cNvPr>
                <p:cNvSpPr txBox="1"/>
                <p:nvPr/>
              </p:nvSpPr>
              <p:spPr>
                <a:xfrm>
                  <a:off x="1753266" y="4597725"/>
                  <a:ext cx="327489" cy="195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D541AF1-8845-4F66-B6FB-1801430509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3266" y="4597725"/>
                  <a:ext cx="327489" cy="195515"/>
                </a:xfrm>
                <a:prstGeom prst="rect">
                  <a:avLst/>
                </a:prstGeom>
                <a:blipFill>
                  <a:blip r:embed="rId23"/>
                  <a:stretch>
                    <a:fillRect l="-1887"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3B996AA-628C-412A-9A7F-BAA6D814C046}"/>
                </a:ext>
              </a:extLst>
            </p:cNvPr>
            <p:cNvCxnSpPr>
              <a:cxnSpLocks/>
            </p:cNvCxnSpPr>
            <p:nvPr/>
          </p:nvCxnSpPr>
          <p:spPr>
            <a:xfrm>
              <a:off x="1496884" y="3610089"/>
              <a:ext cx="771393" cy="1203048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CFD5671A-D5C7-4681-9458-55313ED2E1BC}"/>
                </a:ext>
              </a:extLst>
            </p:cNvPr>
            <p:cNvSpPr/>
            <p:nvPr/>
          </p:nvSpPr>
          <p:spPr>
            <a:xfrm>
              <a:off x="1705775" y="4258066"/>
              <a:ext cx="1145259" cy="1145259"/>
            </a:xfrm>
            <a:prstGeom prst="arc">
              <a:avLst>
                <a:gd name="adj1" fmla="val 10818439"/>
                <a:gd name="adj2" fmla="val 13260814"/>
              </a:avLst>
            </a:prstGeom>
            <a:ln w="6350">
              <a:solidFill>
                <a:srgbClr val="000000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0492690E-9E0A-4445-86C2-167983678D03}"/>
                </a:ext>
              </a:extLst>
            </p:cNvPr>
            <p:cNvSpPr/>
            <p:nvPr/>
          </p:nvSpPr>
          <p:spPr>
            <a:xfrm>
              <a:off x="1584325" y="4139365"/>
              <a:ext cx="1385765" cy="1385765"/>
            </a:xfrm>
            <a:prstGeom prst="arc">
              <a:avLst>
                <a:gd name="adj1" fmla="val 10817134"/>
                <a:gd name="adj2" fmla="val 14274093"/>
              </a:avLst>
            </a:prstGeom>
            <a:ln w="6350">
              <a:solidFill>
                <a:srgbClr val="000000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8D0C8B27-A036-44C1-B605-327D91F14914}"/>
                    </a:ext>
                  </a:extLst>
                </p:cNvPr>
                <p:cNvSpPr txBox="1"/>
                <p:nvPr/>
              </p:nvSpPr>
              <p:spPr>
                <a:xfrm>
                  <a:off x="1360634" y="4455463"/>
                  <a:ext cx="25994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0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8D0C8B27-A036-44C1-B605-327D91F14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634" y="4455463"/>
                  <a:ext cx="259943" cy="161583"/>
                </a:xfrm>
                <a:prstGeom prst="rect">
                  <a:avLst/>
                </a:prstGeom>
                <a:blipFill>
                  <a:blip r:embed="rId16"/>
                  <a:stretch>
                    <a:fillRect l="-13953" t="-3846" r="-4651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FD46C2D-3454-4C54-978D-500EBADEF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45" y="4014562"/>
              <a:ext cx="240080" cy="307067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638778B-A96B-4E6B-8EBD-4A5048FEA6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4507" y="3827238"/>
              <a:ext cx="167617" cy="279588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AFA9D5-D506-4E7C-A87A-FC3BE588B291}"/>
              </a:ext>
            </a:extLst>
          </p:cNvPr>
          <p:cNvGrpSpPr/>
          <p:nvPr/>
        </p:nvGrpSpPr>
        <p:grpSpPr>
          <a:xfrm>
            <a:off x="4079705" y="5051141"/>
            <a:ext cx="1542550" cy="794459"/>
            <a:chOff x="4079705" y="5051141"/>
            <a:chExt cx="1542550" cy="794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A7C8494-04E2-49B8-8E07-E2D39447CF63}"/>
                    </a:ext>
                  </a:extLst>
                </p:cNvPr>
                <p:cNvSpPr txBox="1"/>
                <p:nvPr/>
              </p:nvSpPr>
              <p:spPr>
                <a:xfrm>
                  <a:off x="4230993" y="5383679"/>
                  <a:ext cx="1125180" cy="4040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A7C8494-04E2-49B8-8E07-E2D39447C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0993" y="5383679"/>
                  <a:ext cx="1125180" cy="404085"/>
                </a:xfrm>
                <a:prstGeom prst="rect">
                  <a:avLst/>
                </a:prstGeom>
                <a:blipFill>
                  <a:blip r:embed="rId24"/>
                  <a:stretch>
                    <a:fillRect l="-3243" r="-54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8C50297-DB94-4A0D-AB7D-AEF937386F14}"/>
                </a:ext>
              </a:extLst>
            </p:cNvPr>
            <p:cNvSpPr txBox="1"/>
            <p:nvPr/>
          </p:nvSpPr>
          <p:spPr>
            <a:xfrm>
              <a:off x="4120218" y="5051141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Fluid-fluid case</a:t>
              </a:r>
            </a:p>
          </p:txBody>
        </p:sp>
        <p:sp>
          <p:nvSpPr>
            <p:cNvPr id="25" name="Double Bracket 24">
              <a:extLst>
                <a:ext uri="{FF2B5EF4-FFF2-40B4-BE49-F238E27FC236}">
                  <a16:creationId xmlns:a16="http://schemas.microsoft.com/office/drawing/2014/main" id="{4A5D56C7-B997-42E0-BC62-22AB9ED3409B}"/>
                </a:ext>
              </a:extLst>
            </p:cNvPr>
            <p:cNvSpPr/>
            <p:nvPr/>
          </p:nvSpPr>
          <p:spPr>
            <a:xfrm>
              <a:off x="4079705" y="5069907"/>
              <a:ext cx="1542550" cy="775693"/>
            </a:xfrm>
            <a:prstGeom prst="bracketPair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699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590"/>
    </mc:Choice>
    <mc:Fallback xmlns="">
      <p:transition spd="slow" advTm="219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59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CC5B66D-F995-4158-9912-D51676535F6D}"/>
              </a:ext>
            </a:extLst>
          </p:cNvPr>
          <p:cNvSpPr/>
          <p:nvPr/>
        </p:nvSpPr>
        <p:spPr>
          <a:xfrm>
            <a:off x="843636" y="3479854"/>
            <a:ext cx="1440000" cy="27878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EB63CA-8B69-439F-82F7-4F6821FDCD2E}"/>
              </a:ext>
            </a:extLst>
          </p:cNvPr>
          <p:cNvSpPr/>
          <p:nvPr/>
        </p:nvSpPr>
        <p:spPr>
          <a:xfrm>
            <a:off x="2288050" y="3480749"/>
            <a:ext cx="1440000" cy="27878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A7EADD-5459-4FD9-AEDB-E34E29802AE0}"/>
              </a:ext>
            </a:extLst>
          </p:cNvPr>
          <p:cNvSpPr txBox="1"/>
          <p:nvPr/>
        </p:nvSpPr>
        <p:spPr>
          <a:xfrm>
            <a:off x="1034273" y="5941549"/>
            <a:ext cx="11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Medium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53C4F-582D-4D24-BFBD-A2CFF331FAF5}"/>
              </a:ext>
            </a:extLst>
          </p:cNvPr>
          <p:cNvSpPr txBox="1"/>
          <p:nvPr/>
        </p:nvSpPr>
        <p:spPr>
          <a:xfrm>
            <a:off x="2523326" y="5932192"/>
            <a:ext cx="1106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Medium 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2626FD-6C49-4C77-95D1-1269592CA9D0}"/>
              </a:ext>
            </a:extLst>
          </p:cNvPr>
          <p:cNvSpPr/>
          <p:nvPr/>
        </p:nvSpPr>
        <p:spPr>
          <a:xfrm>
            <a:off x="2142574" y="3140968"/>
            <a:ext cx="363099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9C6C6E-D3DB-42AA-98A5-6D5D2D73C8E9}"/>
              </a:ext>
            </a:extLst>
          </p:cNvPr>
          <p:cNvSpPr/>
          <p:nvPr/>
        </p:nvSpPr>
        <p:spPr>
          <a:xfrm>
            <a:off x="3715309" y="4621352"/>
            <a:ext cx="363099" cy="446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x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BA016B1-9C7C-4DFB-BEE6-6E703CF95449}"/>
              </a:ext>
            </a:extLst>
          </p:cNvPr>
          <p:cNvCxnSpPr>
            <a:cxnSpLocks/>
          </p:cNvCxnSpPr>
          <p:nvPr/>
        </p:nvCxnSpPr>
        <p:spPr>
          <a:xfrm flipH="1">
            <a:off x="1452326" y="4841047"/>
            <a:ext cx="834191" cy="77006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10934985-E8B3-4CD4-BE64-33AA2FC3F693}"/>
              </a:ext>
            </a:extLst>
          </p:cNvPr>
          <p:cNvSpPr/>
          <p:nvPr/>
        </p:nvSpPr>
        <p:spPr>
          <a:xfrm rot="18081881">
            <a:off x="1719852" y="4206314"/>
            <a:ext cx="1145260" cy="1259786"/>
          </a:xfrm>
          <a:prstGeom prst="arc">
            <a:avLst>
              <a:gd name="adj1" fmla="val 11946132"/>
              <a:gd name="adj2" fmla="val 14274093"/>
            </a:avLst>
          </a:prstGeom>
          <a:ln w="6350">
            <a:solidFill>
              <a:srgbClr val="000000"/>
            </a:solidFill>
            <a:headEnd type="triangle" w="sm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7DEDBD-54D6-4308-AF12-C59D9CBD3358}"/>
              </a:ext>
            </a:extLst>
          </p:cNvPr>
          <p:cNvSpPr txBox="1"/>
          <p:nvPr/>
        </p:nvSpPr>
        <p:spPr>
          <a:xfrm>
            <a:off x="1120318" y="5464329"/>
            <a:ext cx="379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1T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97003CF-142D-4F2E-B4B2-FC35E2BB0DD1}"/>
                  </a:ext>
                </a:extLst>
              </p:cNvPr>
              <p:cNvSpPr txBox="1"/>
              <p:nvPr/>
            </p:nvSpPr>
            <p:spPr>
              <a:xfrm>
                <a:off x="1779243" y="4898299"/>
                <a:ext cx="22666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  <m:sub>
                          <m:r>
                            <a:rPr lang="en-US" sz="1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5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05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97003CF-142D-4F2E-B4B2-FC35E2BB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243" y="4898299"/>
                <a:ext cx="226665" cy="161583"/>
              </a:xfrm>
              <a:prstGeom prst="rect">
                <a:avLst/>
              </a:prstGeom>
              <a:blipFill>
                <a:blip r:embed="rId4"/>
                <a:stretch>
                  <a:fillRect l="-13514" r="-270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EF966E-51D9-4290-A881-313139B059BD}"/>
                  </a:ext>
                </a:extLst>
              </p:cNvPr>
              <p:cNvSpPr txBox="1"/>
              <p:nvPr/>
            </p:nvSpPr>
            <p:spPr>
              <a:xfrm rot="163791">
                <a:off x="1522684" y="5197830"/>
                <a:ext cx="290936" cy="40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EF966E-51D9-4290-A881-313139B0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3791">
                <a:off x="1522684" y="5197830"/>
                <a:ext cx="290936" cy="409650"/>
              </a:xfrm>
              <a:prstGeom prst="rect">
                <a:avLst/>
              </a:prstGeom>
              <a:blipFill>
                <a:blip r:embed="rId5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D8F6E3-274E-4F7E-AB59-1816D3F2FD50}"/>
              </a:ext>
            </a:extLst>
          </p:cNvPr>
          <p:cNvCxnSpPr/>
          <p:nvPr/>
        </p:nvCxnSpPr>
        <p:spPr>
          <a:xfrm>
            <a:off x="2282613" y="3480749"/>
            <a:ext cx="0" cy="2787840"/>
          </a:xfrm>
          <a:prstGeom prst="line">
            <a:avLst/>
          </a:prstGeom>
          <a:ln w="19050">
            <a:solidFill>
              <a:srgbClr val="000000"/>
            </a:solidFill>
            <a:prstDash val="solid"/>
            <a:head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C6C988-18D4-4112-B38F-7FDD56F324EA}"/>
              </a:ext>
            </a:extLst>
          </p:cNvPr>
          <p:cNvCxnSpPr>
            <a:cxnSpLocks/>
          </p:cNvCxnSpPr>
          <p:nvPr/>
        </p:nvCxnSpPr>
        <p:spPr>
          <a:xfrm>
            <a:off x="839416" y="4840970"/>
            <a:ext cx="2916000" cy="0"/>
          </a:xfrm>
          <a:prstGeom prst="line">
            <a:avLst/>
          </a:prstGeom>
          <a:ln w="9525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28CA21F-B4A3-4735-97B0-20EE072D6AA4}"/>
              </a:ext>
            </a:extLst>
          </p:cNvPr>
          <p:cNvGrpSpPr/>
          <p:nvPr/>
        </p:nvGrpSpPr>
        <p:grpSpPr>
          <a:xfrm>
            <a:off x="1592026" y="3901434"/>
            <a:ext cx="2123283" cy="1646693"/>
            <a:chOff x="1592026" y="3901434"/>
            <a:chExt cx="2123283" cy="164669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20CB622-89C9-42DF-8A1F-A6427D1B531A}"/>
                </a:ext>
              </a:extLst>
            </p:cNvPr>
            <p:cNvSpPr txBox="1"/>
            <p:nvPr/>
          </p:nvSpPr>
          <p:spPr>
            <a:xfrm>
              <a:off x="3076417" y="3901434"/>
              <a:ext cx="6388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2T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42DA852-1894-41CE-A09F-8B86C1FFD1FC}"/>
                </a:ext>
              </a:extLst>
            </p:cNvPr>
            <p:cNvGrpSpPr/>
            <p:nvPr/>
          </p:nvGrpSpPr>
          <p:grpSpPr>
            <a:xfrm>
              <a:off x="1592026" y="4055322"/>
              <a:ext cx="1497132" cy="1492805"/>
              <a:chOff x="1592026" y="4055322"/>
              <a:chExt cx="1497132" cy="149280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9F69BC4-4909-4099-AF62-4688250EF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5673" y="4057480"/>
                <a:ext cx="803485" cy="787318"/>
              </a:xfrm>
              <a:prstGeom prst="line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C5DABD1B-F983-4DFC-8AA1-D34CBB552B3B}"/>
                  </a:ext>
                </a:extLst>
              </p:cNvPr>
              <p:cNvSpPr/>
              <p:nvPr/>
            </p:nvSpPr>
            <p:spPr>
              <a:xfrm>
                <a:off x="1592026" y="4162362"/>
                <a:ext cx="1385765" cy="1385765"/>
              </a:xfrm>
              <a:prstGeom prst="arc">
                <a:avLst>
                  <a:gd name="adj1" fmla="val 18993769"/>
                  <a:gd name="adj2" fmla="val 0"/>
                </a:avLst>
              </a:prstGeom>
              <a:ln w="6350">
                <a:solidFill>
                  <a:srgbClr val="000000"/>
                </a:solidFill>
                <a:headEnd type="triangle" w="sm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03BF29E-3832-4856-AD07-BE57A5E18D0D}"/>
                      </a:ext>
                    </a:extLst>
                  </p:cNvPr>
                  <p:cNvSpPr txBox="1"/>
                  <p:nvPr/>
                </p:nvSpPr>
                <p:spPr>
                  <a:xfrm>
                    <a:off x="2617966" y="4570180"/>
                    <a:ext cx="229807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sz="10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5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>
                      <a:solidFill>
                        <a:srgbClr val="00000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803BF29E-3832-4856-AD07-BE57A5E18D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966" y="4570180"/>
                    <a:ext cx="229807" cy="16158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158" r="-5263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F5CF669E-8B66-4AC6-AEC0-020A43062B69}"/>
                      </a:ext>
                    </a:extLst>
                  </p:cNvPr>
                  <p:cNvSpPr txBox="1"/>
                  <p:nvPr/>
                </p:nvSpPr>
                <p:spPr>
                  <a:xfrm>
                    <a:off x="2732239" y="4055322"/>
                    <a:ext cx="290936" cy="4096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F5CF669E-8B66-4AC6-AEC0-020A43062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2239" y="4055322"/>
                    <a:ext cx="290936" cy="40965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CA6E6FD-5763-476E-BCF8-A3975AD00C69}"/>
              </a:ext>
            </a:extLst>
          </p:cNvPr>
          <p:cNvGrpSpPr/>
          <p:nvPr/>
        </p:nvGrpSpPr>
        <p:grpSpPr>
          <a:xfrm>
            <a:off x="1122674" y="3893669"/>
            <a:ext cx="1794499" cy="1591468"/>
            <a:chOff x="1122674" y="3893669"/>
            <a:chExt cx="1794499" cy="15914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A02FF2-762B-49DF-99D9-F750540FBD37}"/>
                </a:ext>
              </a:extLst>
            </p:cNvPr>
            <p:cNvSpPr txBox="1"/>
            <p:nvPr/>
          </p:nvSpPr>
          <p:spPr>
            <a:xfrm>
              <a:off x="1122674" y="3893669"/>
              <a:ext cx="755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1T’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5347434-41CF-4ED9-A064-3E870E9EFC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6803" y="4057480"/>
              <a:ext cx="771547" cy="778654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A72D135E-F652-4837-A713-38E0D19DBAD2}"/>
                </a:ext>
              </a:extLst>
            </p:cNvPr>
            <p:cNvSpPr/>
            <p:nvPr/>
          </p:nvSpPr>
          <p:spPr>
            <a:xfrm>
              <a:off x="1657387" y="4225351"/>
              <a:ext cx="1259786" cy="1259786"/>
            </a:xfrm>
            <a:prstGeom prst="arc">
              <a:avLst>
                <a:gd name="adj1" fmla="val 10817134"/>
                <a:gd name="adj2" fmla="val 13565880"/>
              </a:avLst>
            </a:prstGeom>
            <a:ln w="6350">
              <a:solidFill>
                <a:srgbClr val="000000"/>
              </a:solidFill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65ADAD-1FE3-47EB-B6CC-E85813DD1E37}"/>
                    </a:ext>
                  </a:extLst>
                </p:cNvPr>
                <p:cNvSpPr txBox="1"/>
                <p:nvPr/>
              </p:nvSpPr>
              <p:spPr>
                <a:xfrm>
                  <a:off x="1744516" y="4607908"/>
                  <a:ext cx="26667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0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65ADAD-1FE3-47EB-B6CC-E85813DD1E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4516" y="4607908"/>
                  <a:ext cx="266676" cy="161583"/>
                </a:xfrm>
                <a:prstGeom prst="rect">
                  <a:avLst/>
                </a:prstGeom>
                <a:blipFill>
                  <a:blip r:embed="rId8"/>
                  <a:stretch>
                    <a:fillRect l="-13636" t="-3846" r="-4545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9CA5D1-B9A6-40B9-A15E-07D9D8A35452}"/>
                    </a:ext>
                  </a:extLst>
                </p:cNvPr>
                <p:cNvSpPr txBox="1"/>
                <p:nvPr/>
              </p:nvSpPr>
              <p:spPr>
                <a:xfrm>
                  <a:off x="1552469" y="4107302"/>
                  <a:ext cx="290936" cy="409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9CA5D1-B9A6-40B9-A15E-07D9D8A354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469" y="4107302"/>
                  <a:ext cx="290936" cy="409650"/>
                </a:xfrm>
                <a:prstGeom prst="rect">
                  <a:avLst/>
                </a:prstGeom>
                <a:blipFill>
                  <a:blip r:embed="rId9"/>
                  <a:stretch>
                    <a:fillRect r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3E2350CE-1162-4B5E-8850-D5E2ED67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10.2 Reflection and refraction, Rayleigh wave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E66E617-5388-4A4A-91BD-F5B1CE47A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540000" y="1260000"/>
            <a:ext cx="5571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Interface of </a:t>
            </a:r>
            <a:r>
              <a:rPr lang="en-US" sz="2000" b="1" u="sng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two solid</a:t>
            </a:r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 media: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40000" y="1800000"/>
                <a:ext cx="8168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(2) Particle vibrations of the incident wave are </a:t>
                </a:r>
                <a:r>
                  <a:rPr lang="en-US" u="sng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perpendicular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 to the </a:t>
                </a:r>
                <a:r>
                  <a:rPr lang="en-US" i="1" dirty="0" err="1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xy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 plane</a:t>
                </a:r>
              </a:p>
              <a:p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     : Continuity of displacement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l-GR" dirty="0">
                    <a:solidFill>
                      <a:srgbClr val="0000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and stresses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solidFill>
                      <a:srgbClr val="000000"/>
                    </a:solidFill>
                    <a:latin typeface="+mj-lt"/>
                    <a:cs typeface="Times New Roman" panose="02020603050405020304" pitchFamily="18" charset="0"/>
                  </a:rPr>
                  <a:t>σ</a:t>
                </a:r>
                <a:r>
                  <a:rPr lang="en-US" i="1" baseline="-25000" dirty="0" err="1">
                    <a:solidFill>
                      <a:srgbClr val="000000"/>
                    </a:solidFill>
                    <a:latin typeface="+mj-lt"/>
                    <a:cs typeface="Palatino"/>
                  </a:rPr>
                  <a:t>xz</a:t>
                </a:r>
                <a:endParaRPr lang="en-US" dirty="0">
                  <a:solidFill>
                    <a:srgbClr val="000000"/>
                  </a:solidFill>
                  <a:latin typeface="+mj-lt"/>
                  <a:cs typeface="Palatino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1800000"/>
                <a:ext cx="8168000" cy="646331"/>
              </a:xfrm>
              <a:prstGeom prst="rect">
                <a:avLst/>
              </a:prstGeom>
              <a:blipFill>
                <a:blip r:embed="rId10"/>
                <a:stretch>
                  <a:fillRect l="-67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C3176089-2BAD-4A74-870B-2497238E2047}"/>
              </a:ext>
            </a:extLst>
          </p:cNvPr>
          <p:cNvSpPr txBox="1"/>
          <p:nvPr/>
        </p:nvSpPr>
        <p:spPr>
          <a:xfrm>
            <a:off x="720000" y="2628000"/>
            <a:ext cx="3124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+mj-lt"/>
              </a:rPr>
              <a:t>Transverse incident wave</a:t>
            </a:r>
          </a:p>
          <a:p>
            <a:r>
              <a:rPr lang="en-US" dirty="0">
                <a:solidFill>
                  <a:srgbClr val="000000"/>
                </a:solidFill>
                <a:latin typeface="+mj-lt"/>
              </a:rPr>
              <a:t>(perpendicular to the plane)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D968A-51C3-4CAE-98D1-654AD1F483B2}"/>
                  </a:ext>
                </a:extLst>
              </p:cNvPr>
              <p:cNvSpPr txBox="1"/>
              <p:nvPr/>
            </p:nvSpPr>
            <p:spPr>
              <a:xfrm>
                <a:off x="4078408" y="3439513"/>
                <a:ext cx="2387577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4D968A-51C3-4CAE-98D1-654AD1F4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408" y="3439513"/>
                <a:ext cx="2387577" cy="461921"/>
              </a:xfrm>
              <a:prstGeom prst="rect">
                <a:avLst/>
              </a:prstGeom>
              <a:blipFill>
                <a:blip r:embed="rId11"/>
                <a:stretch>
                  <a:fillRect l="-127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D2C0D233-495F-40DA-8542-1781BB8F5E74}"/>
              </a:ext>
            </a:extLst>
          </p:cNvPr>
          <p:cNvSpPr txBox="1"/>
          <p:nvPr/>
        </p:nvSpPr>
        <p:spPr>
          <a:xfrm>
            <a:off x="6096000" y="2597831"/>
            <a:ext cx="291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  <a:sym typeface="Wingdings" panose="05000000000000000000" pitchFamily="2" charset="2"/>
              </a:rPr>
              <a:t> </a:t>
            </a:r>
            <a:r>
              <a:rPr lang="en-US" i="1" u="sng" dirty="0">
                <a:latin typeface="+mn-lt"/>
              </a:rPr>
              <a:t>No mode conversion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2F50B04-DBD8-44FE-827E-94746E45FA3A}"/>
              </a:ext>
            </a:extLst>
          </p:cNvPr>
          <p:cNvGrpSpPr/>
          <p:nvPr/>
        </p:nvGrpSpPr>
        <p:grpSpPr>
          <a:xfrm>
            <a:off x="9623141" y="484550"/>
            <a:ext cx="2209800" cy="1735313"/>
            <a:chOff x="9623141" y="484550"/>
            <a:chExt cx="2209800" cy="1735313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3193675-E6C2-4673-A8DC-5B5CD6C37B2A}"/>
                </a:ext>
              </a:extLst>
            </p:cNvPr>
            <p:cNvSpPr/>
            <p:nvPr/>
          </p:nvSpPr>
          <p:spPr>
            <a:xfrm>
              <a:off x="9623141" y="1022466"/>
              <a:ext cx="2209800" cy="1089025"/>
            </a:xfrm>
            <a:custGeom>
              <a:avLst/>
              <a:gdLst>
                <a:gd name="connsiteX0" fmla="*/ 0 w 2209800"/>
                <a:gd name="connsiteY0" fmla="*/ 349250 h 1089025"/>
                <a:gd name="connsiteX1" fmla="*/ 1098550 w 2209800"/>
                <a:gd name="connsiteY1" fmla="*/ 0 h 1089025"/>
                <a:gd name="connsiteX2" fmla="*/ 2209800 w 2209800"/>
                <a:gd name="connsiteY2" fmla="*/ 711200 h 1089025"/>
                <a:gd name="connsiteX3" fmla="*/ 1111250 w 2209800"/>
                <a:gd name="connsiteY3" fmla="*/ 1089025 h 1089025"/>
                <a:gd name="connsiteX4" fmla="*/ 0 w 2209800"/>
                <a:gd name="connsiteY4" fmla="*/ 349250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9800" h="1089025">
                  <a:moveTo>
                    <a:pt x="0" y="349250"/>
                  </a:moveTo>
                  <a:lnTo>
                    <a:pt x="1098550" y="0"/>
                  </a:lnTo>
                  <a:lnTo>
                    <a:pt x="2209800" y="711200"/>
                  </a:lnTo>
                  <a:lnTo>
                    <a:pt x="1111250" y="1089025"/>
                  </a:lnTo>
                  <a:lnTo>
                    <a:pt x="0" y="34925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5F133D2F-DA39-411F-B99D-3950EAE55D14}"/>
                </a:ext>
              </a:extLst>
            </p:cNvPr>
            <p:cNvGrpSpPr/>
            <p:nvPr/>
          </p:nvGrpSpPr>
          <p:grpSpPr>
            <a:xfrm>
              <a:off x="9804568" y="484550"/>
              <a:ext cx="1968984" cy="1735313"/>
              <a:chOff x="8665613" y="1756783"/>
              <a:chExt cx="3171068" cy="2794739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7A62D1E-DD8C-44B7-A0CC-5EBB63AF4346}"/>
                  </a:ext>
                </a:extLst>
              </p:cNvPr>
              <p:cNvGrpSpPr/>
              <p:nvPr/>
            </p:nvGrpSpPr>
            <p:grpSpPr>
              <a:xfrm>
                <a:off x="8665613" y="1756783"/>
                <a:ext cx="3171068" cy="2794739"/>
                <a:chOff x="690637" y="2596010"/>
                <a:chExt cx="3171068" cy="2794739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6862ABBC-54BB-4DA5-BAE1-99CAE9B162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3266" y="4194614"/>
                  <a:ext cx="1438377" cy="89604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7A1F1129-EFA6-441A-9D60-7FF4C85D7157}"/>
                    </a:ext>
                  </a:extLst>
                </p:cNvPr>
                <p:cNvGrpSpPr/>
                <p:nvPr/>
              </p:nvGrpSpPr>
              <p:grpSpPr>
                <a:xfrm>
                  <a:off x="867231" y="2596010"/>
                  <a:ext cx="1800200" cy="2437840"/>
                  <a:chOff x="8328248" y="774936"/>
                  <a:chExt cx="1800200" cy="2437840"/>
                </a:xfrm>
              </p:grpSpPr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EA08CA04-CF41-4C59-9269-9489C36698CE}"/>
                      </a:ext>
                    </a:extLst>
                  </p:cNvPr>
                  <p:cNvCxnSpPr/>
                  <p:nvPr/>
                </p:nvCxnSpPr>
                <p:spPr>
                  <a:xfrm>
                    <a:off x="8328248" y="141277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5D6A599-8618-4D34-B72F-54CFEB415FEB}"/>
                      </a:ext>
                    </a:extLst>
                  </p:cNvPr>
                  <p:cNvCxnSpPr/>
                  <p:nvPr/>
                </p:nvCxnSpPr>
                <p:spPr>
                  <a:xfrm>
                    <a:off x="10128448" y="77493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0BE6B5FB-F02B-4CD8-B674-6AFB25FAB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774936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874E4347-AFA4-4A60-8E05-22CE902966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2573722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1F76BD6E-1482-4CBC-8770-9CDC897BC3CE}"/>
                    </a:ext>
                  </a:extLst>
                </p:cNvPr>
                <p:cNvGrpSpPr/>
                <p:nvPr/>
              </p:nvGrpSpPr>
              <p:grpSpPr>
                <a:xfrm>
                  <a:off x="1061024" y="2776106"/>
                  <a:ext cx="1800200" cy="2437840"/>
                  <a:chOff x="8328248" y="774936"/>
                  <a:chExt cx="1800200" cy="243784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10A40FCF-D558-448F-9043-0BA44E0A2B82}"/>
                      </a:ext>
                    </a:extLst>
                  </p:cNvPr>
                  <p:cNvCxnSpPr/>
                  <p:nvPr/>
                </p:nvCxnSpPr>
                <p:spPr>
                  <a:xfrm>
                    <a:off x="8328248" y="141277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6B9EFC9D-693D-438C-9CE5-B1180BFFA526}"/>
                      </a:ext>
                    </a:extLst>
                  </p:cNvPr>
                  <p:cNvCxnSpPr/>
                  <p:nvPr/>
                </p:nvCxnSpPr>
                <p:spPr>
                  <a:xfrm>
                    <a:off x="10128448" y="77493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D4D5D9E-0D6D-4901-AD92-45D647F1E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774936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89A813B-2EA9-4077-8CD2-05859ABCC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2573722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27C3570F-6E7A-43F8-8FF9-C85D7DB8B722}"/>
                    </a:ext>
                  </a:extLst>
                </p:cNvPr>
                <p:cNvGrpSpPr/>
                <p:nvPr/>
              </p:nvGrpSpPr>
              <p:grpSpPr>
                <a:xfrm>
                  <a:off x="1277800" y="2952909"/>
                  <a:ext cx="1800200" cy="2437840"/>
                  <a:chOff x="8328248" y="774936"/>
                  <a:chExt cx="1800200" cy="2437840"/>
                </a:xfrm>
              </p:grpSpPr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50F8F28-64CD-4354-A3A2-16DE6565FA71}"/>
                      </a:ext>
                    </a:extLst>
                  </p:cNvPr>
                  <p:cNvCxnSpPr/>
                  <p:nvPr/>
                </p:nvCxnSpPr>
                <p:spPr>
                  <a:xfrm>
                    <a:off x="8328248" y="141277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305F9FC2-7B85-4415-A2D8-8C0D75C4D796}"/>
                      </a:ext>
                    </a:extLst>
                  </p:cNvPr>
                  <p:cNvCxnSpPr/>
                  <p:nvPr/>
                </p:nvCxnSpPr>
                <p:spPr>
                  <a:xfrm>
                    <a:off x="10128448" y="774936"/>
                    <a:ext cx="0" cy="1800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46A77D86-10D4-4EDB-9E1C-758FC34F71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774936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FC8DC484-1BBE-48FC-B5EE-799952C0EB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28248" y="2573722"/>
                    <a:ext cx="1800200" cy="6378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6C11FA80-72D2-4B37-BDA8-B88F01528E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90637" y="3284984"/>
                  <a:ext cx="1363139" cy="8905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1763F28C-ACFC-4066-9FDC-18CCC5C1E6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63986" y="4862185"/>
                      <a:ext cx="497719" cy="4213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1763F28C-ACFC-4066-9FDC-18CCC5C1E6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63986" y="4862185"/>
                      <a:ext cx="497719" cy="42132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BED71052-6FDB-416A-8AC3-2C61B2578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3266" y="4089606"/>
                  <a:ext cx="340463" cy="1050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6B1C3900-6FC4-41DE-B056-C4B947D5B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3732" y="3781808"/>
                  <a:ext cx="0" cy="41280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7AAA4867-AEA3-4C9A-8B43-A7ECB12D7C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9563" y="3862079"/>
                      <a:ext cx="497719" cy="4213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F1AC64CE-23C3-4A30-A486-F0F6F6AA36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9563" y="3862079"/>
                      <a:ext cx="497719" cy="421326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429FFEEA-2079-43FF-900A-901BCFFCF2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7548" y="3503859"/>
                      <a:ext cx="497719" cy="4213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lang="en-US" sz="1100" dirty="0"/>
                    </a:p>
                  </p:txBody>
                </p:sp>
              </mc:Choice>
              <mc:Fallback xmlns="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9464E55C-04B0-4AC2-93AF-661FF22B31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97548" y="3503859"/>
                      <a:ext cx="497719" cy="421326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425F211E-C269-47C9-B082-9F880A78F631}"/>
                  </a:ext>
                </a:extLst>
              </p:cNvPr>
              <p:cNvGrpSpPr/>
              <p:nvPr/>
            </p:nvGrpSpPr>
            <p:grpSpPr>
              <a:xfrm>
                <a:off x="10460326" y="3190305"/>
                <a:ext cx="472408" cy="597144"/>
                <a:chOff x="2494677" y="3926016"/>
                <a:chExt cx="472408" cy="597144"/>
              </a:xfrm>
            </p:grpSpPr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8B5FF488-12D0-4387-BBF4-C32EB21CD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4677" y="4225163"/>
                  <a:ext cx="472408" cy="297997"/>
                </a:xfrm>
                <a:prstGeom prst="straightConnector1">
                  <a:avLst/>
                </a:prstGeom>
                <a:ln w="19050">
                  <a:headEnd type="triangl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6F541CEF-0E11-40FA-B653-BC1F35E79FB1}"/>
                    </a:ext>
                  </a:extLst>
                </p:cNvPr>
                <p:cNvSpPr txBox="1"/>
                <p:nvPr/>
              </p:nvSpPr>
              <p:spPr>
                <a:xfrm>
                  <a:off x="2590043" y="3926016"/>
                  <a:ext cx="333173" cy="5452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4472C4"/>
                      </a:solidFill>
                      <a:latin typeface="+mj-lt"/>
                    </a:rPr>
                    <a:t>L</a:t>
                  </a: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F2B445FD-1F2B-490C-BE3C-B640C6C90C57}"/>
                  </a:ext>
                </a:extLst>
              </p:cNvPr>
              <p:cNvGrpSpPr/>
              <p:nvPr/>
            </p:nvGrpSpPr>
            <p:grpSpPr>
              <a:xfrm>
                <a:off x="9503462" y="3176566"/>
                <a:ext cx="795777" cy="369332"/>
                <a:chOff x="1537813" y="3912277"/>
                <a:chExt cx="795777" cy="369332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CB7B5941-0316-4EF1-8432-00ADFFDD704B}"/>
                    </a:ext>
                  </a:extLst>
                </p:cNvPr>
                <p:cNvSpPr txBox="1"/>
                <p:nvPr/>
              </p:nvSpPr>
              <p:spPr>
                <a:xfrm>
                  <a:off x="1537813" y="3912277"/>
                  <a:ext cx="332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C00000"/>
                      </a:solidFill>
                      <a:latin typeface="+mj-lt"/>
                    </a:rPr>
                    <a:t>T</a:t>
                  </a:r>
                </a:p>
              </p:txBody>
            </p: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99757530-6908-492D-A4F3-27A61B099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97882" y="4023923"/>
                  <a:ext cx="435708" cy="133647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headEnd type="triangl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7DB35CF-C36B-4EB5-9DE7-A85111D07B79}"/>
                  </a:ext>
                </a:extLst>
              </p:cNvPr>
              <p:cNvGrpSpPr/>
              <p:nvPr/>
            </p:nvGrpSpPr>
            <p:grpSpPr>
              <a:xfrm>
                <a:off x="9676820" y="2703328"/>
                <a:ext cx="401888" cy="903197"/>
                <a:chOff x="1711171" y="3439039"/>
                <a:chExt cx="401888" cy="903197"/>
              </a:xfrm>
            </p:grpSpPr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791B967A-C8B7-42C8-9CE6-7A21EB0A2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13059" y="3839698"/>
                  <a:ext cx="0" cy="502538"/>
                </a:xfrm>
                <a:prstGeom prst="straightConnector1">
                  <a:avLst/>
                </a:prstGeom>
                <a:ln w="19050">
                  <a:solidFill>
                    <a:srgbClr val="00B050"/>
                  </a:solidFill>
                  <a:headEnd type="triangl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B384569-97C0-456C-AABC-918537DCAE18}"/>
                    </a:ext>
                  </a:extLst>
                </p:cNvPr>
                <p:cNvSpPr txBox="1"/>
                <p:nvPr/>
              </p:nvSpPr>
              <p:spPr>
                <a:xfrm>
                  <a:off x="1711171" y="3439039"/>
                  <a:ext cx="3085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  <a:latin typeface="+mj-lt"/>
                    </a:rPr>
                    <a:t>T</a:t>
                  </a: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4614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590"/>
    </mc:Choice>
    <mc:Fallback xmlns="">
      <p:transition spd="slow" advTm="219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F2D038AC-6F2C-417A-869D-EF261E6F4643}"/>
              </a:ext>
            </a:extLst>
          </p:cNvPr>
          <p:cNvGrpSpPr/>
          <p:nvPr/>
        </p:nvGrpSpPr>
        <p:grpSpPr>
          <a:xfrm>
            <a:off x="540000" y="2636912"/>
            <a:ext cx="8168000" cy="3398465"/>
            <a:chOff x="540000" y="2780928"/>
            <a:chExt cx="8168000" cy="33984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3BC09C-4DEE-414E-B854-9CD8089804BA}"/>
                </a:ext>
              </a:extLst>
            </p:cNvPr>
            <p:cNvSpPr/>
            <p:nvPr/>
          </p:nvSpPr>
          <p:spPr>
            <a:xfrm>
              <a:off x="540000" y="2780928"/>
              <a:ext cx="813690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+mj-lt"/>
                  <a:ea typeface="Avenir Heavy" charset="0"/>
                  <a:cs typeface="Avenir Heavy" charset="0"/>
                </a:rPr>
                <a:t>What we are going to study now</a:t>
              </a:r>
              <a:endParaRPr lang="en-US" sz="2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501507-2F03-4ACE-887B-F0775EBAA26D}"/>
                </a:ext>
              </a:extLst>
            </p:cNvPr>
            <p:cNvSpPr/>
            <p:nvPr/>
          </p:nvSpPr>
          <p:spPr>
            <a:xfrm>
              <a:off x="540000" y="3252133"/>
              <a:ext cx="8168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Waves in media of finite dimension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  <a:latin typeface="+mj-lt"/>
                  <a:cs typeface="Palatino"/>
                </a:rPr>
                <a:t>Most practical structures in building acoustics </a:t>
              </a:r>
              <a:r>
                <a:rPr lang="en-US" dirty="0">
                  <a:solidFill>
                    <a:srgbClr val="000000"/>
                  </a:solidFill>
                  <a:latin typeface="+mj-lt"/>
                  <a:cs typeface="Palatino"/>
                  <a:sym typeface="Wingdings" panose="05000000000000000000" pitchFamily="2" charset="2"/>
                </a:rPr>
                <a:t> </a:t>
              </a:r>
              <a:r>
                <a:rPr lang="en-US" u="sng" dirty="0">
                  <a:solidFill>
                    <a:srgbClr val="000000"/>
                  </a:solidFill>
                  <a:latin typeface="+mj-lt"/>
                  <a:cs typeface="Palatino"/>
                  <a:sym typeface="Wingdings" panose="05000000000000000000" pitchFamily="2" charset="2"/>
                </a:rPr>
                <a:t>Plates &amp; Bars </a:t>
              </a:r>
              <a:endParaRPr lang="en-US" u="sng" dirty="0">
                <a:solidFill>
                  <a:srgbClr val="000000"/>
                </a:solidFill>
                <a:latin typeface="+mj-lt"/>
                <a:cs typeface="Palatino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90C842-AF77-4E73-BFE2-2F350AF1BB4E}"/>
                </a:ext>
              </a:extLst>
            </p:cNvPr>
            <p:cNvSpPr/>
            <p:nvPr/>
          </p:nvSpPr>
          <p:spPr>
            <a:xfrm>
              <a:off x="767407" y="5058810"/>
              <a:ext cx="4896545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1AAFEB-C768-4D9D-94FC-8D274D7CEA4D}"/>
                </a:ext>
              </a:extLst>
            </p:cNvPr>
            <p:cNvSpPr txBox="1"/>
            <p:nvPr/>
          </p:nvSpPr>
          <p:spPr>
            <a:xfrm>
              <a:off x="4496141" y="4564937"/>
              <a:ext cx="1291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Boundary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AA2A3D-BE8D-4DE2-80C2-375000B2F935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4182648" y="4734214"/>
              <a:ext cx="313493" cy="327302"/>
            </a:xfrm>
            <a:prstGeom prst="line">
              <a:avLst/>
            </a:prstGeom>
            <a:ln>
              <a:head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A7D30A-3B90-42EF-8BBD-B727AD5B9ACB}"/>
                </a:ext>
              </a:extLst>
            </p:cNvPr>
            <p:cNvSpPr txBox="1"/>
            <p:nvPr/>
          </p:nvSpPr>
          <p:spPr>
            <a:xfrm>
              <a:off x="4791499" y="5840839"/>
              <a:ext cx="12915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Boundary 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8B8F8E3-41B8-4623-81BB-7C0946E8F095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41" y="5690339"/>
              <a:ext cx="315631" cy="319777"/>
            </a:xfrm>
            <a:prstGeom prst="line">
              <a:avLst/>
            </a:prstGeom>
            <a:ln>
              <a:head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B978F8-DA3D-459D-ABE6-BF8F25EFCC89}"/>
              </a:ext>
            </a:extLst>
          </p:cNvPr>
          <p:cNvGrpSpPr/>
          <p:nvPr/>
        </p:nvGrpSpPr>
        <p:grpSpPr>
          <a:xfrm>
            <a:off x="5329123" y="4373894"/>
            <a:ext cx="6180185" cy="1283336"/>
            <a:chOff x="5329123" y="4517910"/>
            <a:chExt cx="6180185" cy="128333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3125" y="5027718"/>
              <a:ext cx="2946183" cy="77352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2638" y="5067752"/>
              <a:ext cx="2946183" cy="69363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F71D126-CC9B-4E3E-91F4-E4016E482463}"/>
                </a:ext>
              </a:extLst>
            </p:cNvPr>
            <p:cNvSpPr/>
            <p:nvPr/>
          </p:nvSpPr>
          <p:spPr>
            <a:xfrm>
              <a:off x="8270298" y="4543399"/>
              <a:ext cx="31089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000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Bending waves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ADEC1F-8FE1-4840-AFB9-3B2E1305627B}"/>
                </a:ext>
              </a:extLst>
            </p:cNvPr>
            <p:cNvSpPr/>
            <p:nvPr/>
          </p:nvSpPr>
          <p:spPr>
            <a:xfrm>
              <a:off x="5329123" y="4517910"/>
              <a:ext cx="28435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000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Extensional waves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17C270EC-82AC-4669-B59C-662F1181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10.3 Wave in plates and bars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6EB651-6329-41AC-A019-2B8F8897E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18</a:t>
            </a:fld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4C22D1-848D-48A1-B66F-1C66FA5F7958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What we learned so far</a:t>
            </a:r>
            <a:endParaRPr lang="en-US" sz="2000" dirty="0">
              <a:solidFill>
                <a:srgbClr val="000000"/>
              </a:solidFill>
              <a:latin typeface="+mj-lt"/>
              <a:ea typeface="Avenir Book" charset="0"/>
              <a:cs typeface="Avenir Book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402C0B-9985-4B48-A43E-35CD6D73CD13}"/>
              </a:ext>
            </a:extLst>
          </p:cNvPr>
          <p:cNvSpPr/>
          <p:nvPr/>
        </p:nvSpPr>
        <p:spPr>
          <a:xfrm>
            <a:off x="540000" y="1800000"/>
            <a:ext cx="81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Elastic waves in infinite media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+mj-lt"/>
                <a:cs typeface="Palatino"/>
              </a:rPr>
              <a:t>Reflection and transmission of waves at an interface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37C6D8-0C49-4EE4-97DF-DF0DD9DCD507}"/>
              </a:ext>
            </a:extLst>
          </p:cNvPr>
          <p:cNvGrpSpPr/>
          <p:nvPr/>
        </p:nvGrpSpPr>
        <p:grpSpPr>
          <a:xfrm>
            <a:off x="1006417" y="3868986"/>
            <a:ext cx="2134469" cy="1171433"/>
            <a:chOff x="1006417" y="4013002"/>
            <a:chExt cx="2134469" cy="11714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E755C1-1E8A-40B4-B369-8823FA993A41}"/>
                </a:ext>
              </a:extLst>
            </p:cNvPr>
            <p:cNvGrpSpPr/>
            <p:nvPr/>
          </p:nvGrpSpPr>
          <p:grpSpPr>
            <a:xfrm rot="329227">
              <a:off x="1006417" y="4296464"/>
              <a:ext cx="1984353" cy="887971"/>
              <a:chOff x="1271464" y="4365104"/>
              <a:chExt cx="1984353" cy="8879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33FDE63-32FC-49EC-ABD4-C0AED3727154}"/>
                  </a:ext>
                </a:extLst>
              </p:cNvPr>
              <p:cNvCxnSpPr/>
              <p:nvPr/>
            </p:nvCxnSpPr>
            <p:spPr>
              <a:xfrm flipV="1">
                <a:off x="1271464" y="436510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FDA194C-E8A1-486C-9A1F-06781E46CE40}"/>
                  </a:ext>
                </a:extLst>
              </p:cNvPr>
              <p:cNvCxnSpPr/>
              <p:nvPr/>
            </p:nvCxnSpPr>
            <p:spPr>
              <a:xfrm flipV="1">
                <a:off x="1326159" y="446509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BCD5ED4-113D-439F-A2D7-6412B25909B3}"/>
                  </a:ext>
                </a:extLst>
              </p:cNvPr>
              <p:cNvCxnSpPr/>
              <p:nvPr/>
            </p:nvCxnSpPr>
            <p:spPr>
              <a:xfrm flipV="1">
                <a:off x="1380854" y="456508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EF6BF9C-EF62-43F4-A753-334480363D60}"/>
                  </a:ext>
                </a:extLst>
              </p:cNvPr>
              <p:cNvCxnSpPr/>
              <p:nvPr/>
            </p:nvCxnSpPr>
            <p:spPr>
              <a:xfrm flipV="1">
                <a:off x="1435549" y="466507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6525B2A-BA68-4A52-972A-EEFDFF23A300}"/>
                  </a:ext>
                </a:extLst>
              </p:cNvPr>
              <p:cNvCxnSpPr/>
              <p:nvPr/>
            </p:nvCxnSpPr>
            <p:spPr>
              <a:xfrm flipV="1">
                <a:off x="1490244" y="476506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4634695-5435-4854-9936-B558BF774E16}"/>
                  </a:ext>
                </a:extLst>
              </p:cNvPr>
              <p:cNvCxnSpPr/>
              <p:nvPr/>
            </p:nvCxnSpPr>
            <p:spPr>
              <a:xfrm flipV="1">
                <a:off x="1544939" y="486505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21E905B-54F0-4E06-8384-ED6610101E50}"/>
                  </a:ext>
                </a:extLst>
              </p:cNvPr>
              <p:cNvCxnSpPr/>
              <p:nvPr/>
            </p:nvCxnSpPr>
            <p:spPr>
              <a:xfrm flipV="1">
                <a:off x="1599633" y="4965043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90A36D-A3C9-4FA3-84A5-966869B31260}"/>
                </a:ext>
              </a:extLst>
            </p:cNvPr>
            <p:cNvSpPr txBox="1"/>
            <p:nvPr/>
          </p:nvSpPr>
          <p:spPr>
            <a:xfrm>
              <a:off x="1035833" y="4013002"/>
              <a:ext cx="2105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Incident waves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EF0509-FFB9-46B2-8A61-0F7766019D96}"/>
              </a:ext>
            </a:extLst>
          </p:cNvPr>
          <p:cNvGrpSpPr/>
          <p:nvPr/>
        </p:nvGrpSpPr>
        <p:grpSpPr>
          <a:xfrm>
            <a:off x="3407806" y="4882941"/>
            <a:ext cx="2432387" cy="407131"/>
            <a:chOff x="3407806" y="5026957"/>
            <a:chExt cx="2432387" cy="407131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A823E0C-1B37-4493-97AA-50F598F26320}"/>
                </a:ext>
              </a:extLst>
            </p:cNvPr>
            <p:cNvCxnSpPr>
              <a:cxnSpLocks/>
            </p:cNvCxnSpPr>
            <p:nvPr/>
          </p:nvCxnSpPr>
          <p:spPr>
            <a:xfrm>
              <a:off x="4343165" y="5434088"/>
              <a:ext cx="9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289BFA5-CA18-4678-B76E-4DA975C6F233}"/>
                </a:ext>
              </a:extLst>
            </p:cNvPr>
            <p:cNvSpPr txBox="1"/>
            <p:nvPr/>
          </p:nvSpPr>
          <p:spPr>
            <a:xfrm>
              <a:off x="3407806" y="5026957"/>
              <a:ext cx="2432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Propagating wave modes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D7DFF6-93D2-45BC-A9EA-B5460A129D99}"/>
              </a:ext>
            </a:extLst>
          </p:cNvPr>
          <p:cNvGrpSpPr/>
          <p:nvPr/>
        </p:nvGrpSpPr>
        <p:grpSpPr>
          <a:xfrm>
            <a:off x="586500" y="4777552"/>
            <a:ext cx="2604739" cy="1453642"/>
            <a:chOff x="586500" y="4921568"/>
            <a:chExt cx="2604739" cy="145364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BFE3A17-8B91-4001-8BEB-ED4A7B9FBB2A}"/>
                </a:ext>
              </a:extLst>
            </p:cNvPr>
            <p:cNvGrpSpPr/>
            <p:nvPr/>
          </p:nvGrpSpPr>
          <p:grpSpPr>
            <a:xfrm rot="19631654">
              <a:off x="1357136" y="4921568"/>
              <a:ext cx="1447764" cy="786341"/>
              <a:chOff x="2014968" y="6004957"/>
              <a:chExt cx="1447764" cy="78634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66D1B80-7C02-4EF8-B1FC-5E3782C3D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4968" y="6240308"/>
                <a:ext cx="1101754" cy="272862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7074D40-16F1-4E32-9F07-17AD8C2D8B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797" y="6208675"/>
                <a:ext cx="1038548" cy="257209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3F341B4-AE4F-43FA-B8FE-C6736B3AB5D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346" flipV="1">
                <a:off x="2123084" y="6259211"/>
                <a:ext cx="1291221" cy="443005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4DC8973-77C2-45AD-8C77-B47F40779999}"/>
                  </a:ext>
                </a:extLst>
              </p:cNvPr>
              <p:cNvCxnSpPr>
                <a:cxnSpLocks/>
              </p:cNvCxnSpPr>
              <p:nvPr/>
            </p:nvCxnSpPr>
            <p:spPr>
              <a:xfrm rot="1968346" flipV="1">
                <a:off x="2051909" y="6292795"/>
                <a:ext cx="1410823" cy="498503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470A892-0DBB-4FB6-8699-6EE98EA37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9426" y="6146154"/>
                <a:ext cx="871745" cy="215898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200028A-FAE6-416C-98D5-BCBA1954D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0799" y="6093623"/>
                <a:ext cx="871745" cy="215898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5FDE6B7-F4E7-446F-BED3-9878D1320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3224" y="6004957"/>
                <a:ext cx="871745" cy="215898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F119AB-62F0-4C27-9873-22BCC661847B}"/>
                </a:ext>
              </a:extLst>
            </p:cNvPr>
            <p:cNvCxnSpPr>
              <a:cxnSpLocks/>
            </p:cNvCxnSpPr>
            <p:nvPr/>
          </p:nvCxnSpPr>
          <p:spPr>
            <a:xfrm>
              <a:off x="1616581" y="5080879"/>
              <a:ext cx="1464694" cy="36275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AB44CBC-6068-46B5-8D7C-9A301616547C}"/>
                </a:ext>
              </a:extLst>
            </p:cNvPr>
            <p:cNvCxnSpPr>
              <a:cxnSpLocks/>
            </p:cNvCxnSpPr>
            <p:nvPr/>
          </p:nvCxnSpPr>
          <p:spPr>
            <a:xfrm>
              <a:off x="1998594" y="5070444"/>
              <a:ext cx="1142292" cy="28290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81506B-74FA-4608-9ACA-F1ADCAE460E9}"/>
                </a:ext>
              </a:extLst>
            </p:cNvPr>
            <p:cNvCxnSpPr>
              <a:cxnSpLocks/>
            </p:cNvCxnSpPr>
            <p:nvPr/>
          </p:nvCxnSpPr>
          <p:spPr>
            <a:xfrm>
              <a:off x="1298253" y="5103543"/>
              <a:ext cx="1717940" cy="43590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DB4A968-7ED6-4768-A2AD-09DAADBB297D}"/>
                </a:ext>
              </a:extLst>
            </p:cNvPr>
            <p:cNvCxnSpPr>
              <a:cxnSpLocks/>
            </p:cNvCxnSpPr>
            <p:nvPr/>
          </p:nvCxnSpPr>
          <p:spPr>
            <a:xfrm>
              <a:off x="1306888" y="5226911"/>
              <a:ext cx="1673058" cy="4143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85F9CD6-AB39-4011-ADFD-19CFE1308D61}"/>
                </a:ext>
              </a:extLst>
            </p:cNvPr>
            <p:cNvCxnSpPr>
              <a:cxnSpLocks/>
            </p:cNvCxnSpPr>
            <p:nvPr/>
          </p:nvCxnSpPr>
          <p:spPr>
            <a:xfrm>
              <a:off x="2427030" y="5069812"/>
              <a:ext cx="764209" cy="18926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5729F8-55CA-4011-9128-4FF57F288B32}"/>
                </a:ext>
              </a:extLst>
            </p:cNvPr>
            <p:cNvCxnSpPr>
              <a:cxnSpLocks/>
            </p:cNvCxnSpPr>
            <p:nvPr/>
          </p:nvCxnSpPr>
          <p:spPr>
            <a:xfrm>
              <a:off x="1525695" y="5260831"/>
              <a:ext cx="1101754" cy="272862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9C04D2-1777-41A1-8D23-5570851E7B70}"/>
                </a:ext>
              </a:extLst>
            </p:cNvPr>
            <p:cNvCxnSpPr>
              <a:cxnSpLocks/>
            </p:cNvCxnSpPr>
            <p:nvPr/>
          </p:nvCxnSpPr>
          <p:spPr>
            <a:xfrm>
              <a:off x="1625915" y="5220427"/>
              <a:ext cx="1038548" cy="257209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AD23823-E783-4D12-AF4C-179D0ACA2C5B}"/>
                </a:ext>
              </a:extLst>
            </p:cNvPr>
            <p:cNvCxnSpPr>
              <a:cxnSpLocks/>
            </p:cNvCxnSpPr>
            <p:nvPr/>
          </p:nvCxnSpPr>
          <p:spPr>
            <a:xfrm>
              <a:off x="1520333" y="5322527"/>
              <a:ext cx="1009397" cy="256122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5698DE4-A90B-44E9-917C-0069A6730193}"/>
                </a:ext>
              </a:extLst>
            </p:cNvPr>
            <p:cNvCxnSpPr>
              <a:cxnSpLocks/>
            </p:cNvCxnSpPr>
            <p:nvPr/>
          </p:nvCxnSpPr>
          <p:spPr>
            <a:xfrm>
              <a:off x="1525695" y="5399129"/>
              <a:ext cx="1038837" cy="257281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220704A-1C5E-4617-A450-BE3DE1B54BD0}"/>
                </a:ext>
              </a:extLst>
            </p:cNvPr>
            <p:cNvCxnSpPr>
              <a:cxnSpLocks/>
            </p:cNvCxnSpPr>
            <p:nvPr/>
          </p:nvCxnSpPr>
          <p:spPr>
            <a:xfrm>
              <a:off x="1823983" y="5203204"/>
              <a:ext cx="871745" cy="21589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7663ED-BE9D-4152-94A0-EEB96A1424F9}"/>
                </a:ext>
              </a:extLst>
            </p:cNvPr>
            <p:cNvCxnSpPr>
              <a:cxnSpLocks/>
            </p:cNvCxnSpPr>
            <p:nvPr/>
          </p:nvCxnSpPr>
          <p:spPr>
            <a:xfrm>
              <a:off x="1984589" y="5164439"/>
              <a:ext cx="871745" cy="21589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996768-4375-49D1-8DBE-0CD2CF23E4C0}"/>
                </a:ext>
              </a:extLst>
            </p:cNvPr>
            <p:cNvCxnSpPr>
              <a:cxnSpLocks/>
            </p:cNvCxnSpPr>
            <p:nvPr/>
          </p:nvCxnSpPr>
          <p:spPr>
            <a:xfrm>
              <a:off x="2076572" y="5117733"/>
              <a:ext cx="871745" cy="21589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E1417CE-B3E8-45E6-8B21-F03B64999322}"/>
                </a:ext>
              </a:extLst>
            </p:cNvPr>
            <p:cNvCxnSpPr>
              <a:cxnSpLocks/>
            </p:cNvCxnSpPr>
            <p:nvPr/>
          </p:nvCxnSpPr>
          <p:spPr>
            <a:xfrm>
              <a:off x="1404598" y="5442035"/>
              <a:ext cx="1038837" cy="257281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7B6383A-E7D6-4C95-A835-DBE2502462C5}"/>
                </a:ext>
              </a:extLst>
            </p:cNvPr>
            <p:cNvCxnSpPr>
              <a:cxnSpLocks/>
            </p:cNvCxnSpPr>
            <p:nvPr/>
          </p:nvCxnSpPr>
          <p:spPr>
            <a:xfrm>
              <a:off x="1315891" y="5335058"/>
              <a:ext cx="1348572" cy="33399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D9F93A-A432-4F73-822A-13D75F950E64}"/>
                </a:ext>
              </a:extLst>
            </p:cNvPr>
            <p:cNvCxnSpPr>
              <a:cxnSpLocks/>
            </p:cNvCxnSpPr>
            <p:nvPr/>
          </p:nvCxnSpPr>
          <p:spPr>
            <a:xfrm>
              <a:off x="1315891" y="5448188"/>
              <a:ext cx="953673" cy="23618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01C3085-9C32-4235-AA47-DBE2D6BE19A4}"/>
                </a:ext>
              </a:extLst>
            </p:cNvPr>
            <p:cNvCxnSpPr>
              <a:cxnSpLocks/>
            </p:cNvCxnSpPr>
            <p:nvPr/>
          </p:nvCxnSpPr>
          <p:spPr>
            <a:xfrm rot="19631654">
              <a:off x="1681560" y="5361587"/>
              <a:ext cx="1038837" cy="257281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A0D3740-77AD-4A34-A4E3-56396FDB989F}"/>
                </a:ext>
              </a:extLst>
            </p:cNvPr>
            <p:cNvCxnSpPr>
              <a:cxnSpLocks/>
            </p:cNvCxnSpPr>
            <p:nvPr/>
          </p:nvCxnSpPr>
          <p:spPr>
            <a:xfrm rot="19631654">
              <a:off x="1837081" y="5376485"/>
              <a:ext cx="1038837" cy="257281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9B94B79-A9FB-4F7E-9366-4638C3D28FB6}"/>
                </a:ext>
              </a:extLst>
            </p:cNvPr>
            <p:cNvCxnSpPr>
              <a:cxnSpLocks/>
            </p:cNvCxnSpPr>
            <p:nvPr/>
          </p:nvCxnSpPr>
          <p:spPr>
            <a:xfrm rot="19631654">
              <a:off x="2052547" y="5368375"/>
              <a:ext cx="1038837" cy="257281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4234D6C-5E8A-467E-B0EE-D59A7E3FC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3429" y="5060550"/>
              <a:ext cx="736063" cy="251948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6A85237-9976-4D77-AE77-A95D71B9B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9597" y="5090398"/>
              <a:ext cx="736063" cy="251948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25EADB2-D011-4E12-BC22-2DF34E08A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727" y="5127628"/>
              <a:ext cx="1052377" cy="357657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818B91A-AA64-46EE-B592-E7F7288AB3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5126" y="5124527"/>
              <a:ext cx="1143982" cy="391575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4312085-AB61-42D7-ACF4-900DA9DC8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8601" y="5152556"/>
              <a:ext cx="1208695" cy="413726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19C4DE9-75AA-419B-9E04-4D1DB8AD50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3834" y="5181543"/>
              <a:ext cx="1182978" cy="404923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2BF2504-8E42-4877-8736-5FB2130CE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8501" y="5235406"/>
              <a:ext cx="1074678" cy="367853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851D92-0554-4988-BBB8-F3283A994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709" y="5359622"/>
              <a:ext cx="736063" cy="251948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536AAD-AD64-429B-BA0B-32A90B611C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8014" y="5409124"/>
              <a:ext cx="736063" cy="251948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F5B3816-E790-456F-94F5-D5575A96D919}"/>
                </a:ext>
              </a:extLst>
            </p:cNvPr>
            <p:cNvSpPr txBox="1"/>
            <p:nvPr/>
          </p:nvSpPr>
          <p:spPr>
            <a:xfrm>
              <a:off x="586500" y="5790435"/>
              <a:ext cx="1765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Longitudinal, transverse waves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F82F323-8590-4BB0-8B75-4C71DF56B83D}"/>
                </a:ext>
              </a:extLst>
            </p:cNvPr>
            <p:cNvCxnSpPr/>
            <p:nvPr/>
          </p:nvCxnSpPr>
          <p:spPr>
            <a:xfrm flipV="1">
              <a:off x="1040909" y="5613186"/>
              <a:ext cx="301201" cy="187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676942-1C8A-423D-A545-002B8D636927}"/>
              </a:ext>
            </a:extLst>
          </p:cNvPr>
          <p:cNvGrpSpPr/>
          <p:nvPr/>
        </p:nvGrpSpPr>
        <p:grpSpPr>
          <a:xfrm>
            <a:off x="2195740" y="5587858"/>
            <a:ext cx="2946183" cy="932357"/>
            <a:chOff x="2195740" y="5587858"/>
            <a:chExt cx="2946183" cy="93235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E082D84-B31E-458A-98B5-22AF1E89A15B}"/>
                </a:ext>
              </a:extLst>
            </p:cNvPr>
            <p:cNvSpPr txBox="1"/>
            <p:nvPr/>
          </p:nvSpPr>
          <p:spPr>
            <a:xfrm>
              <a:off x="2195740" y="5587858"/>
              <a:ext cx="2946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latin typeface="+mn-lt"/>
                </a:rPr>
                <a:t>Interference of reflections</a:t>
              </a:r>
            </a:p>
          </p:txBody>
        </p:sp>
        <p:pic>
          <p:nvPicPr>
            <p:cNvPr id="2052" name="Picture 4" descr="Materials | Free Full-Text | Numerical Study of Concrete Mesostructure  Effect on Lamb Wave Propagation | HTML">
              <a:extLst>
                <a:ext uri="{FF2B5EF4-FFF2-40B4-BE49-F238E27FC236}">
                  <a16:creationId xmlns:a16="http://schemas.microsoft.com/office/drawing/2014/main" id="{11498AB4-C4F8-491C-BD32-3BA0F86035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56"/>
            <a:stretch/>
          </p:blipFill>
          <p:spPr bwMode="auto">
            <a:xfrm>
              <a:off x="2296676" y="5919471"/>
              <a:ext cx="1954061" cy="600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649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82"/>
    </mc:Choice>
    <mc:Fallback xmlns="">
      <p:transition spd="slow" advTm="86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B064D7-900E-4CC6-AB58-7F1CA69D4BBB}"/>
              </a:ext>
            </a:extLst>
          </p:cNvPr>
          <p:cNvGrpSpPr/>
          <p:nvPr/>
        </p:nvGrpSpPr>
        <p:grpSpPr>
          <a:xfrm>
            <a:off x="263352" y="873972"/>
            <a:ext cx="11766302" cy="5883151"/>
            <a:chOff x="263352" y="873972"/>
            <a:chExt cx="11766302" cy="5883151"/>
          </a:xfrm>
        </p:grpSpPr>
        <p:pic>
          <p:nvPicPr>
            <p:cNvPr id="32770" name="Picture 2" descr="Nishit Verma - Sketchy Cross Section">
              <a:extLst>
                <a:ext uri="{FF2B5EF4-FFF2-40B4-BE49-F238E27FC236}">
                  <a16:creationId xmlns:a16="http://schemas.microsoft.com/office/drawing/2014/main" id="{EAA42DE4-BC8C-4B91-9480-84FF03916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52" y="873972"/>
              <a:ext cx="11766302" cy="58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61332F-15CE-4CE1-AB80-8746E14C2514}"/>
                </a:ext>
              </a:extLst>
            </p:cNvPr>
            <p:cNvSpPr/>
            <p:nvPr/>
          </p:nvSpPr>
          <p:spPr>
            <a:xfrm>
              <a:off x="9786640" y="6472081"/>
              <a:ext cx="210346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800" dirty="0">
                  <a:latin typeface="+mj-lt"/>
                </a:rPr>
                <a:t>https://images.app.goo.gl/47SBr2x1Vzd8stFf8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B28F69A-0FF0-4655-91A2-848F2E76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 </a:t>
            </a:r>
            <a:r>
              <a:rPr lang="en-US" dirty="0"/>
              <a:t>Building Acoustics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F26F3-8F88-4D1B-8EF8-FBD6576E0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</a:t>
            </a:fld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C5C2C-8949-41C9-AEF0-3367D44B4042}"/>
              </a:ext>
            </a:extLst>
          </p:cNvPr>
          <p:cNvSpPr/>
          <p:nvPr/>
        </p:nvSpPr>
        <p:spPr>
          <a:xfrm>
            <a:off x="623392" y="1257798"/>
            <a:ext cx="2952328" cy="202718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Architectural Acoustics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Fundamentals of Acoustics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Environmental Acoustics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Building Acoustics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Room Acoustics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178CDA-442F-4238-9417-2E3DD7C3D508}"/>
              </a:ext>
            </a:extLst>
          </p:cNvPr>
          <p:cNvSpPr txBox="1"/>
          <p:nvPr/>
        </p:nvSpPr>
        <p:spPr>
          <a:xfrm>
            <a:off x="3052614" y="2115137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 Outdoor environment</a:t>
            </a:r>
            <a:endParaRPr lang="en-US" sz="1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CFA1168-113F-41FF-99CE-A4E2DC44E037}"/>
              </a:ext>
            </a:extLst>
          </p:cNvPr>
          <p:cNvSpPr/>
          <p:nvPr/>
        </p:nvSpPr>
        <p:spPr>
          <a:xfrm>
            <a:off x="2711624" y="2621847"/>
            <a:ext cx="360040" cy="447113"/>
          </a:xfrm>
          <a:prstGeom prst="rightBrac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8DA9B-D66A-4467-859D-018408A647A2}"/>
              </a:ext>
            </a:extLst>
          </p:cNvPr>
          <p:cNvSpPr txBox="1"/>
          <p:nvPr/>
        </p:nvSpPr>
        <p:spPr>
          <a:xfrm>
            <a:off x="3052614" y="2678112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 Indoor environment</a:t>
            </a:r>
            <a:endParaRPr lang="en-US" sz="16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08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5"/>
    </mc:Choice>
    <mc:Fallback xmlns="">
      <p:transition spd="slow" advTm="20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0001" y="1800000"/>
            <a:ext cx="2027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Wave equation</a:t>
            </a: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A421C413-E093-451D-A954-545BAA2A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6BD336-9EB7-43E2-9EA4-2C47ECFC96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19</a:t>
            </a:fld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368A7-41FD-42CC-BAEC-3B4BDCDABBD3}"/>
              </a:ext>
            </a:extLst>
          </p:cNvPr>
          <p:cNvSpPr/>
          <p:nvPr/>
        </p:nvSpPr>
        <p:spPr>
          <a:xfrm>
            <a:off x="540000" y="1260000"/>
            <a:ext cx="2131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Extensional waves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CDD41-ADB1-4741-BC22-5D7ED3A7F98C}"/>
              </a:ext>
            </a:extLst>
          </p:cNvPr>
          <p:cNvSpPr/>
          <p:nvPr/>
        </p:nvSpPr>
        <p:spPr>
          <a:xfrm>
            <a:off x="1366871" y="3096605"/>
            <a:ext cx="1405232" cy="10980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CBC572-4653-43D5-A79A-DCEE368A0117}"/>
              </a:ext>
            </a:extLst>
          </p:cNvPr>
          <p:cNvSpPr/>
          <p:nvPr/>
        </p:nvSpPr>
        <p:spPr>
          <a:xfrm>
            <a:off x="1259722" y="3165813"/>
            <a:ext cx="1615304" cy="96632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3AE27F-90D7-4716-B487-03C544DE2CA2}"/>
              </a:ext>
            </a:extLst>
          </p:cNvPr>
          <p:cNvCxnSpPr>
            <a:cxnSpLocks/>
          </p:cNvCxnSpPr>
          <p:nvPr/>
        </p:nvCxnSpPr>
        <p:spPr>
          <a:xfrm flipH="1" flipV="1">
            <a:off x="719722" y="3645623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CF577B-8B75-4581-8E5A-FFA9CC25AB1A}"/>
              </a:ext>
            </a:extLst>
          </p:cNvPr>
          <p:cNvCxnSpPr>
            <a:cxnSpLocks/>
          </p:cNvCxnSpPr>
          <p:nvPr/>
        </p:nvCxnSpPr>
        <p:spPr>
          <a:xfrm>
            <a:off x="2875026" y="3645623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CE5282-D9EA-44AC-B2A4-A159F7CB79C7}"/>
                  </a:ext>
                </a:extLst>
              </p:cNvPr>
              <p:cNvSpPr txBox="1"/>
              <p:nvPr/>
            </p:nvSpPr>
            <p:spPr>
              <a:xfrm>
                <a:off x="715811" y="3254962"/>
                <a:ext cx="214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CE5282-D9EA-44AC-B2A4-A159F7CB7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11" y="3254962"/>
                <a:ext cx="214225" cy="276999"/>
              </a:xfrm>
              <a:prstGeom prst="rect">
                <a:avLst/>
              </a:prstGeom>
              <a:blipFill>
                <a:blip r:embed="rId5"/>
                <a:stretch>
                  <a:fillRect l="-22222" r="-1666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6D200C9-C282-41A6-A0C8-F3689372F141}"/>
                  </a:ext>
                </a:extLst>
              </p:cNvPr>
              <p:cNvSpPr txBox="1"/>
              <p:nvPr/>
            </p:nvSpPr>
            <p:spPr>
              <a:xfrm>
                <a:off x="3266155" y="3259464"/>
                <a:ext cx="214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6D200C9-C282-41A6-A0C8-F3689372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155" y="3259464"/>
                <a:ext cx="214225" cy="276999"/>
              </a:xfrm>
              <a:prstGeom prst="rect">
                <a:avLst/>
              </a:prstGeom>
              <a:blipFill>
                <a:blip r:embed="rId6"/>
                <a:stretch>
                  <a:fillRect l="-25714" r="-1714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63BF0A-D95A-4298-ADF9-FD4C05810739}"/>
              </a:ext>
            </a:extLst>
          </p:cNvPr>
          <p:cNvCxnSpPr>
            <a:cxnSpLocks/>
          </p:cNvCxnSpPr>
          <p:nvPr/>
        </p:nvCxnSpPr>
        <p:spPr>
          <a:xfrm>
            <a:off x="1366871" y="4381950"/>
            <a:ext cx="14052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1017B83-A21D-4313-B6C2-3B99647BF02B}"/>
              </a:ext>
            </a:extLst>
          </p:cNvPr>
          <p:cNvCxnSpPr/>
          <p:nvPr/>
        </p:nvCxnSpPr>
        <p:spPr>
          <a:xfrm>
            <a:off x="1366871" y="4283080"/>
            <a:ext cx="0" cy="197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F77B783-515E-4C01-8FD7-D3D2CAD6114C}"/>
              </a:ext>
            </a:extLst>
          </p:cNvPr>
          <p:cNvCxnSpPr/>
          <p:nvPr/>
        </p:nvCxnSpPr>
        <p:spPr>
          <a:xfrm>
            <a:off x="2772103" y="4283080"/>
            <a:ext cx="0" cy="197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223F587-631D-4D6A-8D1D-85A470AF3D68}"/>
                  </a:ext>
                </a:extLst>
              </p:cNvPr>
              <p:cNvSpPr txBox="1"/>
              <p:nvPr/>
            </p:nvSpPr>
            <p:spPr>
              <a:xfrm>
                <a:off x="1940847" y="4387171"/>
                <a:ext cx="143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223F587-631D-4D6A-8D1D-85A470AF3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847" y="4387171"/>
                <a:ext cx="143564" cy="276999"/>
              </a:xfrm>
              <a:prstGeom prst="rect">
                <a:avLst/>
              </a:prstGeom>
              <a:blipFill>
                <a:blip r:embed="rId7"/>
                <a:stretch>
                  <a:fillRect l="-37500" r="-29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25CB3A-3D12-475D-913D-E460878E8089}"/>
                  </a:ext>
                </a:extLst>
              </p:cNvPr>
              <p:cNvSpPr txBox="1"/>
              <p:nvPr/>
            </p:nvSpPr>
            <p:spPr>
              <a:xfrm>
                <a:off x="829662" y="5315188"/>
                <a:ext cx="282633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600" dirty="0">
                    <a:latin typeface="+mn-lt"/>
                  </a:rPr>
                  <a:t>: cross-sectional area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+mn-lt"/>
                  </a:rPr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>
                    <a:latin typeface="+mn-lt"/>
                  </a:rPr>
                  <a:t>: Young’s modulus [Pa]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Mass density [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</a:rPr>
                  <a:t>: 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Displacement vector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25CB3A-3D12-475D-913D-E460878E8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62" y="5315188"/>
                <a:ext cx="2826334" cy="1077218"/>
              </a:xfrm>
              <a:prstGeom prst="rect">
                <a:avLst/>
              </a:prstGeom>
              <a:blipFill>
                <a:blip r:embed="rId8"/>
                <a:stretch>
                  <a:fillRect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4F32BD8-AABF-459C-92B2-211CE86EFFB2}"/>
              </a:ext>
            </a:extLst>
          </p:cNvPr>
          <p:cNvGrpSpPr/>
          <p:nvPr/>
        </p:nvGrpSpPr>
        <p:grpSpPr>
          <a:xfrm>
            <a:off x="4507577" y="4848476"/>
            <a:ext cx="1646768" cy="826533"/>
            <a:chOff x="4367786" y="5157192"/>
            <a:chExt cx="1646768" cy="8265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63724" y="5232879"/>
              <a:ext cx="1479102" cy="689834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287BF56-F396-4D40-A406-535448216E8A}"/>
                </a:ext>
              </a:extLst>
            </p:cNvPr>
            <p:cNvSpPr/>
            <p:nvPr/>
          </p:nvSpPr>
          <p:spPr>
            <a:xfrm>
              <a:off x="4367786" y="5157192"/>
              <a:ext cx="1646768" cy="82653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8E202B-CA53-4116-AD2C-E32C026E121C}"/>
              </a:ext>
            </a:extLst>
          </p:cNvPr>
          <p:cNvGrpSpPr/>
          <p:nvPr/>
        </p:nvGrpSpPr>
        <p:grpSpPr>
          <a:xfrm>
            <a:off x="7891975" y="1700808"/>
            <a:ext cx="3532617" cy="3974201"/>
            <a:chOff x="7752184" y="2009524"/>
            <a:chExt cx="3532617" cy="39742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59258D6-D970-4B2E-848D-2A48814723B1}"/>
                </a:ext>
              </a:extLst>
            </p:cNvPr>
            <p:cNvSpPr/>
            <p:nvPr/>
          </p:nvSpPr>
          <p:spPr>
            <a:xfrm>
              <a:off x="7752184" y="2009524"/>
              <a:ext cx="19303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In a plate,</a:t>
              </a:r>
              <a:endPara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156117-73AD-4674-B272-012A7558C49C}"/>
                    </a:ext>
                  </a:extLst>
                </p:cNvPr>
                <p:cNvSpPr txBox="1"/>
                <p:nvPr/>
              </p:nvSpPr>
              <p:spPr>
                <a:xfrm>
                  <a:off x="7963442" y="2423796"/>
                  <a:ext cx="2626808" cy="5177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156117-73AD-4674-B272-012A7558C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3442" y="2423796"/>
                  <a:ext cx="2626808" cy="51770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FABC176-0E0A-44ED-B9E7-16E4E6BBBD15}"/>
                    </a:ext>
                  </a:extLst>
                </p:cNvPr>
                <p:cNvSpPr txBox="1"/>
                <p:nvPr/>
              </p:nvSpPr>
              <p:spPr>
                <a:xfrm>
                  <a:off x="8322905" y="5296887"/>
                  <a:ext cx="2217658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FABC176-0E0A-44ED-B9E7-16E4E6BBBD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2905" y="5296887"/>
                  <a:ext cx="2217658" cy="5557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0F1AF68-040C-410D-AE29-95B14E00885C}"/>
                    </a:ext>
                  </a:extLst>
                </p:cNvPr>
                <p:cNvSpPr/>
                <p:nvPr/>
              </p:nvSpPr>
              <p:spPr>
                <a:xfrm>
                  <a:off x="8523596" y="3063268"/>
                  <a:ext cx="2761205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a14:m>
                  <a:r>
                    <a:rPr lang="en-US" sz="1600" i="1" dirty="0">
                      <a:solidFill>
                        <a:srgbClr val="000000"/>
                      </a:solidFill>
                      <a:latin typeface="+mj-lt"/>
                      <a:ea typeface="Avenir Book" charset="0"/>
                      <a:cs typeface="Avenir Book" charset="0"/>
                    </a:rPr>
                    <a:t> 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+mj-lt"/>
                      <a:ea typeface="Avenir Book" charset="0"/>
                      <a:cs typeface="Avenir Book" charset="0"/>
                    </a:rPr>
                    <a:t>= Poisson’s ratio  (0 &lt;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a14:m>
                  <a:r>
                    <a:rPr lang="en-US" sz="1600" dirty="0">
                      <a:solidFill>
                        <a:srgbClr val="000000"/>
                      </a:solidFill>
                      <a:latin typeface="+mj-lt"/>
                      <a:ea typeface="Avenir Book" charset="0"/>
                      <a:cs typeface="Avenir Book" charset="0"/>
                    </a:rPr>
                    <a:t> &lt; 0.5)</a:t>
                  </a:r>
                  <a:endParaRPr lang="en-US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90F1AF68-040C-410D-AE29-95B14E0088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3596" y="3063268"/>
                  <a:ext cx="2761205" cy="338554"/>
                </a:xfrm>
                <a:prstGeom prst="rect">
                  <a:avLst/>
                </a:prstGeom>
                <a:blipFill>
                  <a:blip r:embed="rId12"/>
                  <a:stretch>
                    <a:fillRect t="-5455" r="-221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BF15C86-2434-4BFD-BFA8-F2EC69AAA43A}"/>
                </a:ext>
              </a:extLst>
            </p:cNvPr>
            <p:cNvSpPr/>
            <p:nvPr/>
          </p:nvSpPr>
          <p:spPr>
            <a:xfrm>
              <a:off x="8161387" y="5157192"/>
              <a:ext cx="2538661" cy="82653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FDB3BBC-6942-4C01-AE92-5947E482F022}"/>
                </a:ext>
              </a:extLst>
            </p:cNvPr>
            <p:cNvCxnSpPr/>
            <p:nvPr/>
          </p:nvCxnSpPr>
          <p:spPr>
            <a:xfrm flipH="1">
              <a:off x="10049839" y="2572183"/>
              <a:ext cx="360040" cy="360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34D6D80B-EA45-4C1E-ACE1-37F7B685BFB1}"/>
              </a:ext>
            </a:extLst>
          </p:cNvPr>
          <p:cNvSpPr/>
          <p:nvPr/>
        </p:nvSpPr>
        <p:spPr>
          <a:xfrm>
            <a:off x="583315" y="2204961"/>
            <a:ext cx="269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Elastic deformation: extension and contraction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BD38FC-56E8-402D-9EED-BCB2FF73AAD1}"/>
              </a:ext>
            </a:extLst>
          </p:cNvPr>
          <p:cNvGrpSpPr/>
          <p:nvPr/>
        </p:nvGrpSpPr>
        <p:grpSpPr>
          <a:xfrm>
            <a:off x="4365804" y="1707031"/>
            <a:ext cx="2698325" cy="1697466"/>
            <a:chOff x="4226013" y="2015747"/>
            <a:chExt cx="2698325" cy="16974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F4C7AD5-0929-4E78-BCF5-F20045F78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26013" y="2385837"/>
              <a:ext cx="1188769" cy="6387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61C14-353C-407C-9961-FA601DAC5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26013" y="3086299"/>
              <a:ext cx="1277484" cy="626914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7595C2-86F7-4047-A822-30BCBDF6AE23}"/>
                </a:ext>
              </a:extLst>
            </p:cNvPr>
            <p:cNvSpPr/>
            <p:nvPr/>
          </p:nvSpPr>
          <p:spPr>
            <a:xfrm>
              <a:off x="5485226" y="2558255"/>
              <a:ext cx="1439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+mj-lt"/>
                </a:rPr>
                <a:t>(Hooke’s law)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A019FCD-B346-49F2-98B9-7556CF8B5401}"/>
                </a:ext>
              </a:extLst>
            </p:cNvPr>
            <p:cNvSpPr/>
            <p:nvPr/>
          </p:nvSpPr>
          <p:spPr>
            <a:xfrm>
              <a:off x="4226013" y="2015747"/>
              <a:ext cx="19303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In a bar,</a:t>
              </a:r>
              <a:endPara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F5651B0-42E2-46EB-B708-9A7CDFA7048C}"/>
              </a:ext>
            </a:extLst>
          </p:cNvPr>
          <p:cNvGrpSpPr/>
          <p:nvPr/>
        </p:nvGrpSpPr>
        <p:grpSpPr>
          <a:xfrm>
            <a:off x="502920" y="4132141"/>
            <a:ext cx="954672" cy="756068"/>
            <a:chOff x="738559" y="5420920"/>
            <a:chExt cx="954672" cy="756068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BA449C6-224E-4DF6-803C-9E8D17A44CA0}"/>
                </a:ext>
              </a:extLst>
            </p:cNvPr>
            <p:cNvCxnSpPr/>
            <p:nvPr/>
          </p:nvCxnSpPr>
          <p:spPr>
            <a:xfrm>
              <a:off x="982614" y="6038489"/>
              <a:ext cx="4918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81F0FB-DBE3-4454-95F7-165807DD9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925" y="5559420"/>
              <a:ext cx="0" cy="4917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64190D7-C051-4825-B61F-6E577841F6A8}"/>
                    </a:ext>
                  </a:extLst>
                </p:cNvPr>
                <p:cNvSpPr txBox="1"/>
                <p:nvPr/>
              </p:nvSpPr>
              <p:spPr>
                <a:xfrm>
                  <a:off x="1498691" y="5899989"/>
                  <a:ext cx="1945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64190D7-C051-4825-B61F-6E577841F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691" y="5899989"/>
                  <a:ext cx="19454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5625" r="-9375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1545725-BF05-4F86-86C8-4450B2B92377}"/>
                    </a:ext>
                  </a:extLst>
                </p:cNvPr>
                <p:cNvSpPr txBox="1"/>
                <p:nvPr/>
              </p:nvSpPr>
              <p:spPr>
                <a:xfrm>
                  <a:off x="738559" y="5420920"/>
                  <a:ext cx="1979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1545725-BF05-4F86-86C8-4450B2B92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559" y="5420920"/>
                  <a:ext cx="19793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7273" r="-21212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63E93D-9D8D-4EFA-BE84-2EE8966D2FA2}"/>
                  </a:ext>
                </a:extLst>
              </p:cNvPr>
              <p:cNvSpPr txBox="1"/>
              <p:nvPr/>
            </p:nvSpPr>
            <p:spPr>
              <a:xfrm>
                <a:off x="1866852" y="4653668"/>
                <a:ext cx="2915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63E93D-9D8D-4EFA-BE84-2EE8966D2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852" y="4653668"/>
                <a:ext cx="291554" cy="246221"/>
              </a:xfrm>
              <a:prstGeom prst="rect">
                <a:avLst/>
              </a:prstGeom>
              <a:blipFill>
                <a:blip r:embed="rId17"/>
                <a:stretch>
                  <a:fillRect l="-14583" r="-12500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750661-8785-4C49-9E89-F409531407E5}"/>
                  </a:ext>
                </a:extLst>
              </p:cNvPr>
              <p:cNvSpPr/>
              <p:nvPr/>
            </p:nvSpPr>
            <p:spPr>
              <a:xfrm>
                <a:off x="2848110" y="3697656"/>
                <a:ext cx="130189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4750661-8785-4C49-9E89-F40953140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110" y="3697656"/>
                <a:ext cx="130189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0D3D991-1D4B-4924-A4E3-AD6B6D8EBC0F}"/>
                  </a:ext>
                </a:extLst>
              </p:cNvPr>
              <p:cNvSpPr/>
              <p:nvPr/>
            </p:nvSpPr>
            <p:spPr>
              <a:xfrm>
                <a:off x="334202" y="3723748"/>
                <a:ext cx="8225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1600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0D3D991-1D4B-4924-A4E3-AD6B6D8EB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02" y="3723748"/>
                <a:ext cx="822597" cy="338554"/>
              </a:xfrm>
              <a:prstGeom prst="rect">
                <a:avLst/>
              </a:prstGeom>
              <a:blipFill>
                <a:blip r:embed="rId1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EEF8EF1-D4A5-491D-AC7D-84AD5DE0E4BA}"/>
              </a:ext>
            </a:extLst>
          </p:cNvPr>
          <p:cNvGrpSpPr/>
          <p:nvPr/>
        </p:nvGrpSpPr>
        <p:grpSpPr>
          <a:xfrm>
            <a:off x="4317125" y="3365284"/>
            <a:ext cx="5782538" cy="1220819"/>
            <a:chOff x="4177334" y="3674000"/>
            <a:chExt cx="5782538" cy="12208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49615C-C03B-4C38-94BC-02682D1BA52F}"/>
                </a:ext>
              </a:extLst>
            </p:cNvPr>
            <p:cNvGrpSpPr/>
            <p:nvPr/>
          </p:nvGrpSpPr>
          <p:grpSpPr>
            <a:xfrm>
              <a:off x="4177334" y="3674000"/>
              <a:ext cx="5624632" cy="754662"/>
              <a:chOff x="4177334" y="3812945"/>
              <a:chExt cx="5624632" cy="75466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1E171DA-F247-4D93-AF2A-C75FA0EAB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45225" y="3812945"/>
                <a:ext cx="2556741" cy="754662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D000D65-8453-43E0-97ED-189EE7AB3E8B}"/>
                  </a:ext>
                </a:extLst>
              </p:cNvPr>
              <p:cNvSpPr/>
              <p:nvPr/>
            </p:nvSpPr>
            <p:spPr>
              <a:xfrm>
                <a:off x="4177334" y="3947475"/>
                <a:ext cx="333778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Force equilibrium (</a:t>
                </a:r>
                <a:r>
                  <a:rPr lang="en-US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direction):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C78C086-F891-479E-A8D1-8F1BC350DFBE}"/>
                    </a:ext>
                  </a:extLst>
                </p:cNvPr>
                <p:cNvSpPr/>
                <p:nvPr/>
              </p:nvSpPr>
              <p:spPr>
                <a:xfrm>
                  <a:off x="5328090" y="4418535"/>
                  <a:ext cx="4631781" cy="4762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C78C086-F891-479E-A8D1-8F1BC350DF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090" y="4418535"/>
                  <a:ext cx="4631781" cy="476284"/>
                </a:xfrm>
                <a:prstGeom prst="rect">
                  <a:avLst/>
                </a:prstGeom>
                <a:blipFill>
                  <a:blip r:embed="rId21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Double Bracket 11">
              <a:extLst>
                <a:ext uri="{FF2B5EF4-FFF2-40B4-BE49-F238E27FC236}">
                  <a16:creationId xmlns:a16="http://schemas.microsoft.com/office/drawing/2014/main" id="{E86BB851-BF38-48EE-B876-10178AA63110}"/>
                </a:ext>
              </a:extLst>
            </p:cNvPr>
            <p:cNvSpPr/>
            <p:nvPr/>
          </p:nvSpPr>
          <p:spPr>
            <a:xfrm>
              <a:off x="5303912" y="4401559"/>
              <a:ext cx="4655960" cy="486650"/>
            </a:xfrm>
            <a:prstGeom prst="bracketPair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83A91E-5A55-4A6A-A051-3BDE4C6FA308}"/>
              </a:ext>
            </a:extLst>
          </p:cNvPr>
          <p:cNvGrpSpPr/>
          <p:nvPr/>
        </p:nvGrpSpPr>
        <p:grpSpPr>
          <a:xfrm>
            <a:off x="6057122" y="5855543"/>
            <a:ext cx="3779450" cy="656367"/>
            <a:chOff x="6057122" y="5855543"/>
            <a:chExt cx="3779450" cy="656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1295A4-EE85-4CB0-84A9-072FDF1F6370}"/>
                    </a:ext>
                  </a:extLst>
                </p:cNvPr>
                <p:cNvSpPr txBox="1"/>
                <p:nvPr/>
              </p:nvSpPr>
              <p:spPr>
                <a:xfrm>
                  <a:off x="6057122" y="5855543"/>
                  <a:ext cx="2014013" cy="4941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1295A4-EE85-4CB0-84A9-072FDF1F6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7122" y="5855543"/>
                  <a:ext cx="2014013" cy="494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97A9FB-B205-4920-828D-936E4A13B22B}"/>
                </a:ext>
              </a:extLst>
            </p:cNvPr>
            <p:cNvSpPr txBox="1"/>
            <p:nvPr/>
          </p:nvSpPr>
          <p:spPr>
            <a:xfrm>
              <a:off x="8071135" y="5988690"/>
              <a:ext cx="17654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: Longitudinal wave </a:t>
              </a:r>
            </a:p>
            <a:p>
              <a:r>
                <a:rPr lang="en-US" sz="1400" dirty="0">
                  <a:latin typeface="+mn-lt"/>
                </a:rPr>
                <a:t>  in infinite media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06AA62-76FC-4070-8E99-32D1BC3A506E}"/>
              </a:ext>
            </a:extLst>
          </p:cNvPr>
          <p:cNvCxnSpPr/>
          <p:nvPr/>
        </p:nvCxnSpPr>
        <p:spPr>
          <a:xfrm>
            <a:off x="2671609" y="4749709"/>
            <a:ext cx="70165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B5C6CA-FE39-462C-BECC-50B8E6F7E432}"/>
              </a:ext>
            </a:extLst>
          </p:cNvPr>
          <p:cNvSpPr txBox="1"/>
          <p:nvPr/>
        </p:nvSpPr>
        <p:spPr>
          <a:xfrm>
            <a:off x="2393908" y="4767850"/>
            <a:ext cx="175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Wave propagation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22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16"/>
    </mc:Choice>
    <mc:Fallback xmlns="">
      <p:transition spd="slow" advTm="8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Group 3074">
            <a:extLst>
              <a:ext uri="{FF2B5EF4-FFF2-40B4-BE49-F238E27FC236}">
                <a16:creationId xmlns:a16="http://schemas.microsoft.com/office/drawing/2014/main" id="{9BC92CDD-748B-4435-B87C-FCFE930A4820}"/>
              </a:ext>
            </a:extLst>
          </p:cNvPr>
          <p:cNvGrpSpPr/>
          <p:nvPr/>
        </p:nvGrpSpPr>
        <p:grpSpPr>
          <a:xfrm>
            <a:off x="4511824" y="1800000"/>
            <a:ext cx="7118360" cy="4725344"/>
            <a:chOff x="4511824" y="1800000"/>
            <a:chExt cx="7118360" cy="47253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EAD0BD4-A384-4F16-8706-C7B8C0CA4A53}"/>
                </a:ext>
              </a:extLst>
            </p:cNvPr>
            <p:cNvGrpSpPr/>
            <p:nvPr/>
          </p:nvGrpSpPr>
          <p:grpSpPr>
            <a:xfrm>
              <a:off x="4511824" y="1800000"/>
              <a:ext cx="5760633" cy="4725344"/>
              <a:chOff x="4511824" y="1800000"/>
              <a:chExt cx="5760633" cy="472534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A9E618B-9833-458D-AFD7-6214DE912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4797" y="3284984"/>
                <a:ext cx="3591578" cy="139792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D66A57-5E76-416B-80F9-DC5CB3886925}"/>
                  </a:ext>
                </a:extLst>
              </p:cNvPr>
              <p:cNvSpPr txBox="1"/>
              <p:nvPr/>
            </p:nvSpPr>
            <p:spPr>
              <a:xfrm>
                <a:off x="6986216" y="4402728"/>
                <a:ext cx="21211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Propagation direction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38F2A8-CA70-4271-9A2E-791A988BE359}"/>
                  </a:ext>
                </a:extLst>
              </p:cNvPr>
              <p:cNvSpPr txBox="1"/>
              <p:nvPr/>
            </p:nvSpPr>
            <p:spPr>
              <a:xfrm>
                <a:off x="4799856" y="2264040"/>
                <a:ext cx="5472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Quasi-longitudinal wave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Symmetric along the centerline of the bar or plate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CF191C-66D5-461F-BE85-A1C79A28C261}"/>
                  </a:ext>
                </a:extLst>
              </p:cNvPr>
              <p:cNvSpPr/>
              <p:nvPr/>
            </p:nvSpPr>
            <p:spPr>
              <a:xfrm>
                <a:off x="4799857" y="1800000"/>
                <a:ext cx="27583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Wave characteristics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9A107E9-867A-43E4-80B7-08354B37D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1824" y="1800000"/>
                <a:ext cx="0" cy="47253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1255CE-E294-4250-91DB-A9BAF48877B2}"/>
                  </a:ext>
                </a:extLst>
              </p:cNvPr>
              <p:cNvSpPr txBox="1"/>
              <p:nvPr/>
            </p:nvSpPr>
            <p:spPr>
              <a:xfrm>
                <a:off x="4819785" y="2994137"/>
                <a:ext cx="18072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Extensional wave</a:t>
                </a: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4FF7244E-57E2-49C3-9BB6-900361E55CE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3695" y="2939608"/>
              <a:ext cx="2536489" cy="1902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6298107F-6A34-4C95-9F6A-F0B9FD55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98C4077-012D-4BC6-ABE2-A8362931D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20</a:t>
            </a:fld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6A7F24-F80C-44A7-A6CF-281CAEA42EEA}"/>
              </a:ext>
            </a:extLst>
          </p:cNvPr>
          <p:cNvSpPr/>
          <p:nvPr/>
        </p:nvSpPr>
        <p:spPr>
          <a:xfrm>
            <a:off x="540000" y="1260000"/>
            <a:ext cx="2131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Extensional waves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17F067-67FB-46B4-A843-C94187F5E763}"/>
              </a:ext>
            </a:extLst>
          </p:cNvPr>
          <p:cNvSpPr/>
          <p:nvPr/>
        </p:nvSpPr>
        <p:spPr>
          <a:xfrm>
            <a:off x="540000" y="1800000"/>
            <a:ext cx="2758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Wave speeds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BCDB9A-6663-4977-A605-F923739AD17D}"/>
              </a:ext>
            </a:extLst>
          </p:cNvPr>
          <p:cNvGrpSpPr/>
          <p:nvPr/>
        </p:nvGrpSpPr>
        <p:grpSpPr>
          <a:xfrm>
            <a:off x="6441247" y="3890792"/>
            <a:ext cx="1112803" cy="0"/>
            <a:chOff x="6441247" y="3890792"/>
            <a:chExt cx="1112803" cy="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3FEA667-447B-4798-8999-66DF685CA934}"/>
                </a:ext>
              </a:extLst>
            </p:cNvPr>
            <p:cNvCxnSpPr/>
            <p:nvPr/>
          </p:nvCxnSpPr>
          <p:spPr>
            <a:xfrm>
              <a:off x="6441247" y="3890792"/>
              <a:ext cx="458233" cy="0"/>
            </a:xfrm>
            <a:prstGeom prst="straightConnector1">
              <a:avLst/>
            </a:prstGeom>
            <a:ln w="38100">
              <a:prstDash val="sysDash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3AA2EF2-E45C-4AFD-9BBD-897A0CCB9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5868" y="3890792"/>
              <a:ext cx="458182" cy="0"/>
            </a:xfrm>
            <a:prstGeom prst="straightConnector1">
              <a:avLst/>
            </a:prstGeom>
            <a:ln w="38100">
              <a:prstDash val="sysDash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F91137-B3C0-4FB7-9A63-614C2592D75D}"/>
              </a:ext>
            </a:extLst>
          </p:cNvPr>
          <p:cNvCxnSpPr/>
          <p:nvPr/>
        </p:nvCxnSpPr>
        <p:spPr>
          <a:xfrm>
            <a:off x="7929016" y="3890792"/>
            <a:ext cx="458233" cy="0"/>
          </a:xfrm>
          <a:prstGeom prst="straightConnector1">
            <a:avLst/>
          </a:prstGeom>
          <a:ln w="38100">
            <a:prstDash val="sysDash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0FF348-4AC4-452A-B591-A5A646E48DF6}"/>
              </a:ext>
            </a:extLst>
          </p:cNvPr>
          <p:cNvCxnSpPr>
            <a:cxnSpLocks/>
          </p:cNvCxnSpPr>
          <p:nvPr/>
        </p:nvCxnSpPr>
        <p:spPr>
          <a:xfrm flipH="1">
            <a:off x="5543073" y="3890792"/>
            <a:ext cx="458182" cy="0"/>
          </a:xfrm>
          <a:prstGeom prst="straightConnector1">
            <a:avLst/>
          </a:prstGeom>
          <a:ln w="38100">
            <a:prstDash val="sysDash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A629C2-E4EE-4087-AA89-732CE8EF4CE8}"/>
              </a:ext>
            </a:extLst>
          </p:cNvPr>
          <p:cNvCxnSpPr>
            <a:cxnSpLocks/>
          </p:cNvCxnSpPr>
          <p:nvPr/>
        </p:nvCxnSpPr>
        <p:spPr>
          <a:xfrm flipV="1">
            <a:off x="7009482" y="3332691"/>
            <a:ext cx="0" cy="240325"/>
          </a:xfrm>
          <a:prstGeom prst="straightConnector1">
            <a:avLst/>
          </a:prstGeom>
          <a:ln w="19050">
            <a:solidFill>
              <a:srgbClr val="000000"/>
            </a:solidFill>
            <a:prstDash val="sysDash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5D4252-22ED-4D2D-AE02-35D087D21125}"/>
              </a:ext>
            </a:extLst>
          </p:cNvPr>
          <p:cNvCxnSpPr>
            <a:cxnSpLocks/>
          </p:cNvCxnSpPr>
          <p:nvPr/>
        </p:nvCxnSpPr>
        <p:spPr>
          <a:xfrm>
            <a:off x="7009482" y="4170343"/>
            <a:ext cx="0" cy="243922"/>
          </a:xfrm>
          <a:prstGeom prst="straightConnector1">
            <a:avLst/>
          </a:prstGeom>
          <a:ln w="19050">
            <a:solidFill>
              <a:srgbClr val="000000"/>
            </a:solidFill>
            <a:prstDash val="sysDash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63D419B-52AB-4140-8048-BA429623FDEB}"/>
              </a:ext>
            </a:extLst>
          </p:cNvPr>
          <p:cNvSpPr/>
          <p:nvPr/>
        </p:nvSpPr>
        <p:spPr>
          <a:xfrm>
            <a:off x="561816" y="4312705"/>
            <a:ext cx="110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In bars</a:t>
            </a:r>
            <a:endParaRPr lang="en-US" dirty="0">
              <a:latin typeface="+mj-lt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291CF9C-968A-436F-A251-E556828B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817" y="4170343"/>
            <a:ext cx="989778" cy="65817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E8A5A83-73DD-4E18-87AA-93A85F60A6B7}"/>
              </a:ext>
            </a:extLst>
          </p:cNvPr>
          <p:cNvSpPr/>
          <p:nvPr/>
        </p:nvSpPr>
        <p:spPr>
          <a:xfrm>
            <a:off x="561816" y="5077693"/>
            <a:ext cx="1268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In plates</a:t>
            </a:r>
            <a:endParaRPr lang="en-US" dirty="0">
              <a:latin typeface="+mj-l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3E6EE9D-D52F-41D4-B89E-D16E8C6F3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817" y="4903385"/>
            <a:ext cx="1670077" cy="66045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BBCF47B-3AEA-4542-95D1-3E9983EA73F8}"/>
              </a:ext>
            </a:extLst>
          </p:cNvPr>
          <p:cNvSpPr/>
          <p:nvPr/>
        </p:nvSpPr>
        <p:spPr>
          <a:xfrm>
            <a:off x="8618534" y="6572194"/>
            <a:ext cx="3517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Animation from https://nojigon.webs.upv.es/simulations_waves.php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5FCC3F-976F-40D9-8658-A47D4FC1F88D}"/>
              </a:ext>
            </a:extLst>
          </p:cNvPr>
          <p:cNvGrpSpPr/>
          <p:nvPr/>
        </p:nvGrpSpPr>
        <p:grpSpPr>
          <a:xfrm>
            <a:off x="669177" y="2232753"/>
            <a:ext cx="3017424" cy="1648536"/>
            <a:chOff x="7248129" y="5350971"/>
            <a:chExt cx="3017424" cy="1648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67CD414-00A3-4B18-8971-8DF120DB8B71}"/>
                    </a:ext>
                  </a:extLst>
                </p:cNvPr>
                <p:cNvSpPr txBox="1"/>
                <p:nvPr/>
              </p:nvSpPr>
              <p:spPr>
                <a:xfrm>
                  <a:off x="8327843" y="6499114"/>
                  <a:ext cx="1937710" cy="5003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67CD414-00A3-4B18-8971-8DF120DB8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7843" y="6499114"/>
                  <a:ext cx="1937710" cy="5003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7747315-DA5A-4233-9F11-50C57552462A}"/>
                    </a:ext>
                  </a:extLst>
                </p:cNvPr>
                <p:cNvSpPr txBox="1"/>
                <p:nvPr/>
              </p:nvSpPr>
              <p:spPr>
                <a:xfrm>
                  <a:off x="8358281" y="5859630"/>
                  <a:ext cx="1202765" cy="5003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7747315-DA5A-4233-9F11-50C575524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8281" y="5859630"/>
                  <a:ext cx="1202765" cy="5003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1F1D21-981B-423D-BF9C-E1CACC40EFA3}"/>
                </a:ext>
              </a:extLst>
            </p:cNvPr>
            <p:cNvSpPr txBox="1"/>
            <p:nvPr/>
          </p:nvSpPr>
          <p:spPr>
            <a:xfrm>
              <a:off x="7248129" y="5350971"/>
              <a:ext cx="2916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Extensional wave equation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435B09C-9FB5-40A5-9C79-F967313303F4}"/>
                </a:ext>
              </a:extLst>
            </p:cNvPr>
            <p:cNvSpPr txBox="1"/>
            <p:nvPr/>
          </p:nvSpPr>
          <p:spPr>
            <a:xfrm>
              <a:off x="7248129" y="5939637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In a bar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4BA17F-A194-4159-A9D6-0A5A9800E897}"/>
                </a:ext>
              </a:extLst>
            </p:cNvPr>
            <p:cNvSpPr txBox="1"/>
            <p:nvPr/>
          </p:nvSpPr>
          <p:spPr>
            <a:xfrm>
              <a:off x="7248129" y="6521901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In a plate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29402F-5E68-41F3-8C02-8B373E67F9AA}"/>
                  </a:ext>
                </a:extLst>
              </p:cNvPr>
              <p:cNvSpPr/>
              <p:nvPr/>
            </p:nvSpPr>
            <p:spPr>
              <a:xfrm>
                <a:off x="1358466" y="5704133"/>
                <a:ext cx="225898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dirty="0">
                    <a:latin typeface="+mn-lt"/>
                  </a:rPr>
                  <a:t>: Young’s modulus [Pa]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latin typeface="+mn-lt"/>
                  </a:rPr>
                  <a:t>: 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Mass density [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: Poisson’s ratio</a:t>
                </a:r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29402F-5E68-41F3-8C02-8B373E67F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466" y="5704133"/>
                <a:ext cx="2258980" cy="738664"/>
              </a:xfrm>
              <a:prstGeom prst="rect">
                <a:avLst/>
              </a:prstGeom>
              <a:blipFill>
                <a:blip r:embed="rId9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E128C5E-0A4C-40EB-A0A3-FC9CFC5BEADC}"/>
              </a:ext>
            </a:extLst>
          </p:cNvPr>
          <p:cNvGrpSpPr/>
          <p:nvPr/>
        </p:nvGrpSpPr>
        <p:grpSpPr>
          <a:xfrm>
            <a:off x="4819784" y="4886460"/>
            <a:ext cx="3686218" cy="1423262"/>
            <a:chOff x="4819784" y="4886460"/>
            <a:chExt cx="3686218" cy="1423262"/>
          </a:xfrm>
        </p:grpSpPr>
        <p:pic>
          <p:nvPicPr>
            <p:cNvPr id="8" name="Picture 2" descr="Waves in Strongly Coupled Dusty Plasmas | SpringerLink">
              <a:extLst>
                <a:ext uri="{FF2B5EF4-FFF2-40B4-BE49-F238E27FC236}">
                  <a16:creationId xmlns:a16="http://schemas.microsoft.com/office/drawing/2014/main" id="{C37608D4-1688-4DAF-BD44-3796F2EC00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660"/>
            <a:stretch/>
          </p:blipFill>
          <p:spPr bwMode="auto">
            <a:xfrm>
              <a:off x="4914797" y="5295479"/>
              <a:ext cx="3591205" cy="1014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04D9166-B123-4ABA-827D-F789CAE413DF}"/>
                </a:ext>
              </a:extLst>
            </p:cNvPr>
            <p:cNvSpPr txBox="1"/>
            <p:nvPr/>
          </p:nvSpPr>
          <p:spPr>
            <a:xfrm>
              <a:off x="4819784" y="4886460"/>
              <a:ext cx="2276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Purely longitudinal wave</a:t>
              </a:r>
            </a:p>
          </p:txBody>
        </p:sp>
      </p:grpSp>
      <p:grpSp>
        <p:nvGrpSpPr>
          <p:cNvPr id="3073" name="Group 3072">
            <a:extLst>
              <a:ext uri="{FF2B5EF4-FFF2-40B4-BE49-F238E27FC236}">
                <a16:creationId xmlns:a16="http://schemas.microsoft.com/office/drawing/2014/main" id="{3FCA1976-9177-465C-9AD8-44EC1D11D693}"/>
              </a:ext>
            </a:extLst>
          </p:cNvPr>
          <p:cNvGrpSpPr/>
          <p:nvPr/>
        </p:nvGrpSpPr>
        <p:grpSpPr>
          <a:xfrm>
            <a:off x="6152713" y="3369158"/>
            <a:ext cx="1703229" cy="1038607"/>
            <a:chOff x="6152713" y="3369158"/>
            <a:chExt cx="1703229" cy="1038607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16BF4C-1709-4D09-9617-21957908CD73}"/>
                </a:ext>
              </a:extLst>
            </p:cNvPr>
            <p:cNvCxnSpPr>
              <a:cxnSpLocks/>
            </p:cNvCxnSpPr>
            <p:nvPr/>
          </p:nvCxnSpPr>
          <p:spPr>
            <a:xfrm>
              <a:off x="6152713" y="3380896"/>
              <a:ext cx="0" cy="215577"/>
            </a:xfrm>
            <a:prstGeom prst="straightConnector1">
              <a:avLst/>
            </a:prstGeom>
            <a:ln w="19050">
              <a:solidFill>
                <a:srgbClr val="000000"/>
              </a:solidFill>
              <a:prstDash val="sysDash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3088113-BD5F-4503-AB53-14F7491B1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8626" y="4170343"/>
              <a:ext cx="0" cy="237422"/>
            </a:xfrm>
            <a:prstGeom prst="straightConnector1">
              <a:avLst/>
            </a:prstGeom>
            <a:ln w="19050">
              <a:solidFill>
                <a:srgbClr val="000000"/>
              </a:solidFill>
              <a:prstDash val="sysDash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3E12366-BB3B-4915-B2A5-EE65664CB9A6}"/>
                </a:ext>
              </a:extLst>
            </p:cNvPr>
            <p:cNvCxnSpPr>
              <a:cxnSpLocks/>
            </p:cNvCxnSpPr>
            <p:nvPr/>
          </p:nvCxnSpPr>
          <p:spPr>
            <a:xfrm>
              <a:off x="7850029" y="3369158"/>
              <a:ext cx="0" cy="215577"/>
            </a:xfrm>
            <a:prstGeom prst="straightConnector1">
              <a:avLst/>
            </a:prstGeom>
            <a:ln w="19050">
              <a:solidFill>
                <a:srgbClr val="000000"/>
              </a:solidFill>
              <a:prstDash val="sysDash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E97E32C-69DE-41AC-B382-3D5727217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5942" y="4158605"/>
              <a:ext cx="0" cy="237422"/>
            </a:xfrm>
            <a:prstGeom prst="straightConnector1">
              <a:avLst/>
            </a:prstGeom>
            <a:ln w="19050">
              <a:solidFill>
                <a:srgbClr val="000000"/>
              </a:solidFill>
              <a:prstDash val="sysDash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274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09"/>
    </mc:Choice>
    <mc:Fallback xmlns="">
      <p:transition spd="slow" advTm="63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40000" y="1260000"/>
            <a:ext cx="3970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Bending waves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97" y="2373190"/>
            <a:ext cx="2330807" cy="2149030"/>
          </a:xfrm>
          <a:prstGeom prst="rect">
            <a:avLst/>
          </a:prstGeo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7513DC89-DEAE-40A0-9CE4-894F24A5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9C17C9B-49C0-4A40-8C8A-0DB3B11CD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58C8A0-A6EA-4BE8-B865-DFCBA4ECE75E}"/>
              </a:ext>
            </a:extLst>
          </p:cNvPr>
          <p:cNvSpPr/>
          <p:nvPr/>
        </p:nvSpPr>
        <p:spPr>
          <a:xfrm>
            <a:off x="540000" y="1800000"/>
            <a:ext cx="4641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Wave equation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96273C-2C9A-4D89-B415-99E96B2EF7DB}"/>
              </a:ext>
            </a:extLst>
          </p:cNvPr>
          <p:cNvGrpSpPr/>
          <p:nvPr/>
        </p:nvGrpSpPr>
        <p:grpSpPr>
          <a:xfrm>
            <a:off x="3143672" y="2222436"/>
            <a:ext cx="4093649" cy="3816424"/>
            <a:chOff x="3672313" y="2222436"/>
            <a:chExt cx="4093649" cy="38164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748EDA-42F5-490F-B475-B71F6355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8152" y="3502390"/>
              <a:ext cx="1324841" cy="69272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2A00AB-8212-443A-B7D7-184C5D9760BD}"/>
                </a:ext>
              </a:extLst>
            </p:cNvPr>
            <p:cNvSpPr/>
            <p:nvPr/>
          </p:nvSpPr>
          <p:spPr>
            <a:xfrm>
              <a:off x="3672315" y="2222436"/>
              <a:ext cx="31407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Moment equilibrium: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ABDC1F9-AC53-49DE-92BF-AE13B3AC7AC6}"/>
                    </a:ext>
                  </a:extLst>
                </p:cNvPr>
                <p:cNvSpPr txBox="1"/>
                <p:nvPr/>
              </p:nvSpPr>
              <p:spPr>
                <a:xfrm>
                  <a:off x="3828156" y="2712168"/>
                  <a:ext cx="2782621" cy="265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ABDC1F9-AC53-49DE-92BF-AE13B3AC7A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156" y="2712168"/>
                  <a:ext cx="2782621" cy="265650"/>
                </a:xfrm>
                <a:prstGeom prst="rect">
                  <a:avLst/>
                </a:prstGeom>
                <a:blipFill>
                  <a:blip r:embed="rId9"/>
                  <a:stretch>
                    <a:fillRect l="-1096" b="-25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ED3090E-3FA1-46C6-93A2-B4D2C60C283C}"/>
                    </a:ext>
                  </a:extLst>
                </p:cNvPr>
                <p:cNvSpPr txBox="1"/>
                <p:nvPr/>
              </p:nvSpPr>
              <p:spPr>
                <a:xfrm>
                  <a:off x="4462365" y="3039090"/>
                  <a:ext cx="3303597" cy="477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ED3090E-3FA1-46C6-93A2-B4D2C60C2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2365" y="3039090"/>
                  <a:ext cx="3303597" cy="477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C67228-C689-4850-AB8B-4C372C37D6F1}"/>
                </a:ext>
              </a:extLst>
            </p:cNvPr>
            <p:cNvSpPr/>
            <p:nvPr/>
          </p:nvSpPr>
          <p:spPr>
            <a:xfrm>
              <a:off x="3672313" y="4464630"/>
              <a:ext cx="35758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Force equilibrium (</a:t>
              </a:r>
              <a:r>
                <a:rPr lang="en-US" i="1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y</a:t>
              </a:r>
              <a:r>
                <a: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 direction):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ACE54D6-F30A-4D50-B515-40098213E08C}"/>
                    </a:ext>
                  </a:extLst>
                </p:cNvPr>
                <p:cNvSpPr txBox="1"/>
                <p:nvPr/>
              </p:nvSpPr>
              <p:spPr>
                <a:xfrm>
                  <a:off x="3976913" y="4903454"/>
                  <a:ext cx="3686778" cy="4941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ACE54D6-F30A-4D50-B515-40098213E0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913" y="4903454"/>
                  <a:ext cx="3686778" cy="494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1192122-DF82-4D95-961B-59DB05C509CC}"/>
                    </a:ext>
                  </a:extLst>
                </p:cNvPr>
                <p:cNvSpPr txBox="1"/>
                <p:nvPr/>
              </p:nvSpPr>
              <p:spPr>
                <a:xfrm>
                  <a:off x="3976913" y="5544750"/>
                  <a:ext cx="1597425" cy="4941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1192122-DF82-4D95-961B-59DB05C50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6913" y="5544750"/>
                  <a:ext cx="1597425" cy="494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C5A5823-EFFE-40B5-8A1C-4ACA6CD34C11}"/>
                </a:ext>
              </a:extLst>
            </p:cNvPr>
            <p:cNvCxnSpPr/>
            <p:nvPr/>
          </p:nvCxnSpPr>
          <p:spPr>
            <a:xfrm>
              <a:off x="4386096" y="3806711"/>
              <a:ext cx="0" cy="1441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72354F-8D92-454E-9C79-030F283FFE63}"/>
              </a:ext>
            </a:extLst>
          </p:cNvPr>
          <p:cNvGrpSpPr/>
          <p:nvPr/>
        </p:nvGrpSpPr>
        <p:grpSpPr>
          <a:xfrm>
            <a:off x="543080" y="4780910"/>
            <a:ext cx="954672" cy="756068"/>
            <a:chOff x="738559" y="5420920"/>
            <a:chExt cx="954672" cy="756068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78786A4-C31D-4984-9A2D-343EFCAA87A6}"/>
                </a:ext>
              </a:extLst>
            </p:cNvPr>
            <p:cNvCxnSpPr/>
            <p:nvPr/>
          </p:nvCxnSpPr>
          <p:spPr>
            <a:xfrm>
              <a:off x="982614" y="6038489"/>
              <a:ext cx="4918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F28C9E1-CE31-42B2-B0C4-9FEA1CF39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925" y="5559420"/>
              <a:ext cx="0" cy="4917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D53F8E0-614C-455A-BDDE-3776F6314213}"/>
                    </a:ext>
                  </a:extLst>
                </p:cNvPr>
                <p:cNvSpPr txBox="1"/>
                <p:nvPr/>
              </p:nvSpPr>
              <p:spPr>
                <a:xfrm>
                  <a:off x="1498691" y="5899989"/>
                  <a:ext cx="1945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D53F8E0-614C-455A-BDDE-3776F6314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8691" y="5899989"/>
                  <a:ext cx="19454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5625" r="-9375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0DD57EB-BB06-4D4A-A590-6B2442FCD5D4}"/>
                    </a:ext>
                  </a:extLst>
                </p:cNvPr>
                <p:cNvSpPr txBox="1"/>
                <p:nvPr/>
              </p:nvSpPr>
              <p:spPr>
                <a:xfrm>
                  <a:off x="738559" y="5420920"/>
                  <a:ext cx="1979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0DD57EB-BB06-4D4A-A590-6B2442FCD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559" y="5420920"/>
                  <a:ext cx="19793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8125" r="-25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2305B-77F7-4C0D-9DFC-C8353EC197E1}"/>
              </a:ext>
            </a:extLst>
          </p:cNvPr>
          <p:cNvGrpSpPr/>
          <p:nvPr/>
        </p:nvGrpSpPr>
        <p:grpSpPr>
          <a:xfrm>
            <a:off x="7511575" y="2036082"/>
            <a:ext cx="4401170" cy="4437312"/>
            <a:chOff x="7511575" y="2036082"/>
            <a:chExt cx="4401170" cy="4437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9982430" y="3895828"/>
                  <a:ext cx="1930315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000000"/>
                      </a:solidFill>
                      <a:latin typeface="+mj-lt"/>
                      <a:ea typeface="Avenir Book" charset="0"/>
                      <a:cs typeface="Avenir Book" charset="0"/>
                    </a:rPr>
                    <a:t>: Specific mass</a:t>
                  </a: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430" y="3895828"/>
                  <a:ext cx="1930315" cy="338554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C4DCB77-8578-4343-B784-1483CE7DC2DD}"/>
                    </a:ext>
                  </a:extLst>
                </p:cNvPr>
                <p:cNvSpPr/>
                <p:nvPr/>
              </p:nvSpPr>
              <p:spPr>
                <a:xfrm>
                  <a:off x="10369853" y="4192576"/>
                  <a:ext cx="114855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1600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C4DCB77-8578-4343-B784-1483CE7DC2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9853" y="4192576"/>
                  <a:ext cx="1148559" cy="338554"/>
                </a:xfrm>
                <a:prstGeom prst="rect">
                  <a:avLst/>
                </a:prstGeom>
                <a:blipFill>
                  <a:blip r:embed="rId18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B2BA4C0-A994-4F5B-AD15-4EA6A2B5ADB1}"/>
                    </a:ext>
                  </a:extLst>
                </p:cNvPr>
                <p:cNvSpPr/>
                <p:nvPr/>
              </p:nvSpPr>
              <p:spPr>
                <a:xfrm>
                  <a:off x="10444161" y="4507216"/>
                  <a:ext cx="124480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sz="1600" dirty="0">
                      <a:solidFill>
                        <a:srgbClr val="000000"/>
                      </a:solidFill>
                      <a:latin typeface="+mj-lt"/>
                      <a:ea typeface="Avenir Book" charset="0"/>
                      <a:cs typeface="Avenir Book" charset="0"/>
                    </a:rPr>
                    <a:t>: Thickness</a:t>
                  </a: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B2BA4C0-A994-4F5B-AD15-4EA6A2B5AD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4161" y="4507216"/>
                  <a:ext cx="1244803" cy="338554"/>
                </a:xfrm>
                <a:prstGeom prst="rect">
                  <a:avLst/>
                </a:prstGeom>
                <a:blipFill>
                  <a:blip r:embed="rId19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E060F79-7DCD-4D44-8C2E-10B365DC7A31}"/>
                </a:ext>
              </a:extLst>
            </p:cNvPr>
            <p:cNvGrpSpPr/>
            <p:nvPr/>
          </p:nvGrpSpPr>
          <p:grpSpPr>
            <a:xfrm>
              <a:off x="7858999" y="2699019"/>
              <a:ext cx="1991236" cy="826533"/>
              <a:chOff x="4043495" y="5671467"/>
              <a:chExt cx="1991236" cy="8265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326B2AC-C25B-400F-BB5D-F887AF6C9EA5}"/>
                      </a:ext>
                    </a:extLst>
                  </p:cNvPr>
                  <p:cNvSpPr txBox="1"/>
                  <p:nvPr/>
                </p:nvSpPr>
                <p:spPr>
                  <a:xfrm>
                    <a:off x="4161739" y="5802008"/>
                    <a:ext cx="1870833" cy="5726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highlight>
                                    <a:srgbClr val="00FFFF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C326B2AC-C25B-400F-BB5D-F887AF6C9E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1739" y="5802008"/>
                    <a:ext cx="1870833" cy="57265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7C9C711-580A-4DE1-A8C9-290DD2D7C6DC}"/>
                  </a:ext>
                </a:extLst>
              </p:cNvPr>
              <p:cNvSpPr/>
              <p:nvPr/>
            </p:nvSpPr>
            <p:spPr>
              <a:xfrm>
                <a:off x="4043495" y="5671467"/>
                <a:ext cx="1991236" cy="82653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2DE3535-DE77-460B-8A40-4FF8D3644CC1}"/>
                </a:ext>
              </a:extLst>
            </p:cNvPr>
            <p:cNvSpPr/>
            <p:nvPr/>
          </p:nvSpPr>
          <p:spPr>
            <a:xfrm>
              <a:off x="7727599" y="3789040"/>
              <a:ext cx="19303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In a plate,</a:t>
              </a:r>
              <a:endPara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112BC46-8A27-454D-8B82-36C6801DB6A6}"/>
                </a:ext>
              </a:extLst>
            </p:cNvPr>
            <p:cNvSpPr/>
            <p:nvPr/>
          </p:nvSpPr>
          <p:spPr>
            <a:xfrm>
              <a:off x="7727600" y="2222436"/>
              <a:ext cx="19303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In a bar,</a:t>
              </a:r>
              <a:endPara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F8C4C46-E3BA-4AE9-BF9D-48EB10B90A2F}"/>
                    </a:ext>
                  </a:extLst>
                </p:cNvPr>
                <p:cNvSpPr txBox="1"/>
                <p:nvPr/>
              </p:nvSpPr>
              <p:spPr>
                <a:xfrm>
                  <a:off x="7949914" y="4343552"/>
                  <a:ext cx="1809406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highlight>
                                  <a:srgbClr val="00FFFF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F8C4C46-E3BA-4AE9-BF9D-48EB10B90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9914" y="4343552"/>
                  <a:ext cx="1809406" cy="5557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3FE2B15-794A-4397-804B-0772D10DC568}"/>
                    </a:ext>
                  </a:extLst>
                </p:cNvPr>
                <p:cNvSpPr/>
                <p:nvPr/>
              </p:nvSpPr>
              <p:spPr>
                <a:xfrm>
                  <a:off x="8342436" y="5134607"/>
                  <a:ext cx="2624052" cy="5854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3FE2B15-794A-4397-804B-0772D10DC5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2436" y="5134607"/>
                  <a:ext cx="2624052" cy="58541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9B5DE37-E449-421B-BC6E-8976DA5A526F}"/>
                    </a:ext>
                  </a:extLst>
                </p:cNvPr>
                <p:cNvSpPr/>
                <p:nvPr/>
              </p:nvSpPr>
              <p:spPr>
                <a:xfrm>
                  <a:off x="8370086" y="5733256"/>
                  <a:ext cx="1701684" cy="6450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9B5DE37-E449-421B-BC6E-8976DA5A52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0086" y="5733256"/>
                  <a:ext cx="1701684" cy="64504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4FBEDB0-AC62-4BF7-BF33-E2A7CE94BC8C}"/>
                </a:ext>
              </a:extLst>
            </p:cNvPr>
            <p:cNvCxnSpPr>
              <a:cxnSpLocks/>
            </p:cNvCxnSpPr>
            <p:nvPr/>
          </p:nvCxnSpPr>
          <p:spPr>
            <a:xfrm>
              <a:off x="7511575" y="2036082"/>
              <a:ext cx="0" cy="4437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C0556AA-6D09-4ACC-9BA5-BF81B8740675}"/>
                </a:ext>
              </a:extLst>
            </p:cNvPr>
            <p:cNvSpPr/>
            <p:nvPr/>
          </p:nvSpPr>
          <p:spPr>
            <a:xfrm>
              <a:off x="7845973" y="4208183"/>
              <a:ext cx="1991236" cy="82653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9B4F8FE-5FDB-4C97-B416-9C929679C54F}"/>
                    </a:ext>
                  </a:extLst>
                </p:cNvPr>
                <p:cNvSpPr/>
                <p:nvPr/>
              </p:nvSpPr>
              <p:spPr>
                <a:xfrm>
                  <a:off x="9982430" y="3612883"/>
                  <a:ext cx="18385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1600" dirty="0">
                      <a:latin typeface="+mn-lt"/>
                    </a:rPr>
                    <a:t>: 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+mn-lt"/>
                      <a:ea typeface="Avenir Book" charset="0"/>
                      <a:cs typeface="Avenir Book" charset="0"/>
                    </a:rPr>
                    <a:t>Bending stiffness</a:t>
                  </a:r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9B4F8FE-5FDB-4C97-B416-9C929679C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430" y="3612883"/>
                  <a:ext cx="1838580" cy="338554"/>
                </a:xfrm>
                <a:prstGeom prst="rect">
                  <a:avLst/>
                </a:prstGeom>
                <a:blipFill>
                  <a:blip r:embed="rId24"/>
                  <a:stretch>
                    <a:fillRect t="-5455" r="-664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C0D93D-1697-478A-8733-4EF2F2A6A940}"/>
              </a:ext>
            </a:extLst>
          </p:cNvPr>
          <p:cNvCxnSpPr/>
          <p:nvPr/>
        </p:nvCxnSpPr>
        <p:spPr>
          <a:xfrm>
            <a:off x="1403545" y="4673520"/>
            <a:ext cx="70165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15A3897-7745-49FF-8812-E96EE41381E3}"/>
              </a:ext>
            </a:extLst>
          </p:cNvPr>
          <p:cNvSpPr txBox="1"/>
          <p:nvPr/>
        </p:nvSpPr>
        <p:spPr>
          <a:xfrm>
            <a:off x="1125844" y="4691661"/>
            <a:ext cx="1756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Wave propagation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71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10"/>
    </mc:Choice>
    <mc:Fallback xmlns="">
      <p:transition spd="slow" advTm="10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C61D8EF6-A977-4F27-A627-C761C1B1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E4E3C8B-F745-4F3F-AD0E-A8BEDE59BE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5E4FE5-923C-464F-A0D5-2B02D792131E}"/>
              </a:ext>
            </a:extLst>
          </p:cNvPr>
          <p:cNvSpPr/>
          <p:nvPr/>
        </p:nvSpPr>
        <p:spPr>
          <a:xfrm>
            <a:off x="540000" y="1260000"/>
            <a:ext cx="3970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Bending waves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582884-59D3-4915-B5F3-13CA488B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267342"/>
            <a:ext cx="2355029" cy="43442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6F76FBF-1043-4768-B270-3EEBCB26B126}"/>
              </a:ext>
            </a:extLst>
          </p:cNvPr>
          <p:cNvSpPr/>
          <p:nvPr/>
        </p:nvSpPr>
        <p:spPr>
          <a:xfrm>
            <a:off x="540000" y="1800000"/>
            <a:ext cx="3970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Assume plane harmonic wave solution</a:t>
            </a:r>
            <a:endParaRPr lang="en-US" b="1" dirty="0">
              <a:solidFill>
                <a:srgbClr val="000000"/>
              </a:solidFill>
              <a:latin typeface="+mj-lt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3F0C1C-2FCF-45F5-868E-FD2D1E4D7F68}"/>
                  </a:ext>
                </a:extLst>
              </p:cNvPr>
              <p:cNvSpPr txBox="1"/>
              <p:nvPr/>
            </p:nvSpPr>
            <p:spPr>
              <a:xfrm>
                <a:off x="924117" y="3267117"/>
                <a:ext cx="1870833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23F0C1C-2FCF-45F5-868E-FD2D1E4D7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17" y="3267117"/>
                <a:ext cx="1870833" cy="572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95D8FBD5-4B1C-436D-8A1A-25A139511CCF}"/>
              </a:ext>
            </a:extLst>
          </p:cNvPr>
          <p:cNvSpPr/>
          <p:nvPr/>
        </p:nvSpPr>
        <p:spPr>
          <a:xfrm>
            <a:off x="540000" y="2799775"/>
            <a:ext cx="3970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Substitute into</a:t>
            </a:r>
            <a:endParaRPr lang="en-US" b="1" dirty="0">
              <a:solidFill>
                <a:srgbClr val="000000"/>
              </a:solidFill>
              <a:latin typeface="+mj-lt"/>
              <a:ea typeface="Avenir Book" charset="0"/>
              <a:cs typeface="Avenir Book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D2F2AD-3DAF-452E-A176-1B1509BA1591}"/>
              </a:ext>
            </a:extLst>
          </p:cNvPr>
          <p:cNvGrpSpPr/>
          <p:nvPr/>
        </p:nvGrpSpPr>
        <p:grpSpPr>
          <a:xfrm>
            <a:off x="640724" y="4147673"/>
            <a:ext cx="3468482" cy="622350"/>
            <a:chOff x="640724" y="4147673"/>
            <a:chExt cx="3468482" cy="622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C743DDD-4314-4535-B0CB-B99CF6CE17F7}"/>
                    </a:ext>
                  </a:extLst>
                </p:cNvPr>
                <p:cNvSpPr txBox="1"/>
                <p:nvPr/>
              </p:nvSpPr>
              <p:spPr>
                <a:xfrm>
                  <a:off x="1069463" y="4147673"/>
                  <a:ext cx="3039743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C743DDD-4314-4535-B0CB-B99CF6CE1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463" y="4147673"/>
                  <a:ext cx="3039743" cy="6223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1A3C5A-1FBD-4EF2-89F8-98ADD22CF70E}"/>
                </a:ext>
              </a:extLst>
            </p:cNvPr>
            <p:cNvSpPr/>
            <p:nvPr/>
          </p:nvSpPr>
          <p:spPr>
            <a:xfrm>
              <a:off x="640724" y="4316164"/>
              <a:ext cx="5667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  <a:sym typeface="Wingdings" panose="05000000000000000000" pitchFamily="2" charset="2"/>
                </a:rPr>
                <a:t></a:t>
              </a:r>
              <a:endParaRPr lang="en-US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EFE04BD-0E1A-451E-9038-8886C30DAB09}"/>
              </a:ext>
            </a:extLst>
          </p:cNvPr>
          <p:cNvGrpSpPr/>
          <p:nvPr/>
        </p:nvGrpSpPr>
        <p:grpSpPr>
          <a:xfrm>
            <a:off x="644063" y="5408959"/>
            <a:ext cx="2430940" cy="622350"/>
            <a:chOff x="640724" y="5222386"/>
            <a:chExt cx="2430940" cy="62235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01296EB-5FED-44FF-9AE5-F06E3BE4AEC6}"/>
                </a:ext>
              </a:extLst>
            </p:cNvPr>
            <p:cNvGrpSpPr/>
            <p:nvPr/>
          </p:nvGrpSpPr>
          <p:grpSpPr>
            <a:xfrm>
              <a:off x="640724" y="5295826"/>
              <a:ext cx="2343825" cy="424044"/>
              <a:chOff x="4427984" y="5890821"/>
              <a:chExt cx="2343825" cy="42404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CD3A3C1-016C-45C2-BC7F-F704CD4DF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8457" y="5890821"/>
                <a:ext cx="1803352" cy="424044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D11CC3-9D2C-4E94-A5FA-C97944761FD8}"/>
                  </a:ext>
                </a:extLst>
              </p:cNvPr>
              <p:cNvSpPr/>
              <p:nvPr/>
            </p:nvSpPr>
            <p:spPr>
              <a:xfrm>
                <a:off x="4427984" y="5945533"/>
                <a:ext cx="5667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  <a:sym typeface="Wingdings" panose="05000000000000000000" pitchFamily="2" charset="2"/>
                  </a:rPr>
                  <a:t></a:t>
                </a:r>
                <a:endParaRPr lang="en-US" b="1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C4C28A1-D9DD-44F9-A0B0-287F92348050}"/>
                </a:ext>
              </a:extLst>
            </p:cNvPr>
            <p:cNvSpPr/>
            <p:nvPr/>
          </p:nvSpPr>
          <p:spPr>
            <a:xfrm>
              <a:off x="1069463" y="5222386"/>
              <a:ext cx="2002201" cy="62235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23861F-8B26-4AFC-BD03-DDF700A59750}"/>
              </a:ext>
            </a:extLst>
          </p:cNvPr>
          <p:cNvGrpSpPr/>
          <p:nvPr/>
        </p:nvGrpSpPr>
        <p:grpSpPr>
          <a:xfrm>
            <a:off x="4871864" y="1799425"/>
            <a:ext cx="6507336" cy="4509099"/>
            <a:chOff x="4871864" y="1799425"/>
            <a:chExt cx="6507336" cy="450909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4BE688-A7D8-4630-8751-C53B242B91B4}"/>
                </a:ext>
              </a:extLst>
            </p:cNvPr>
            <p:cNvSpPr/>
            <p:nvPr/>
          </p:nvSpPr>
          <p:spPr>
            <a:xfrm>
              <a:off x="5015880" y="1799425"/>
              <a:ext cx="39701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For wave equations for a plate,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73DAD8-EC8C-4FB1-AEDE-CD764EB4851E}"/>
                    </a:ext>
                  </a:extLst>
                </p:cNvPr>
                <p:cNvSpPr txBox="1"/>
                <p:nvPr/>
              </p:nvSpPr>
              <p:spPr>
                <a:xfrm>
                  <a:off x="5253662" y="3267117"/>
                  <a:ext cx="3638560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673DAD8-EC8C-4FB1-AEDE-CD764EB48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3662" y="3267117"/>
                  <a:ext cx="3638560" cy="5557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DB9298-C09D-47DC-B495-CD94895D8BD1}"/>
                </a:ext>
              </a:extLst>
            </p:cNvPr>
            <p:cNvSpPr/>
            <p:nvPr/>
          </p:nvSpPr>
          <p:spPr>
            <a:xfrm>
              <a:off x="5015880" y="2799775"/>
              <a:ext cx="39701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Substitute into</a:t>
              </a:r>
              <a:endParaRPr lang="en-US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24C4E61-9797-49E0-9480-86C14CDD5939}"/>
                    </a:ext>
                  </a:extLst>
                </p:cNvPr>
                <p:cNvSpPr txBox="1"/>
                <p:nvPr/>
              </p:nvSpPr>
              <p:spPr>
                <a:xfrm>
                  <a:off x="5181654" y="2274820"/>
                  <a:ext cx="2731452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24C4E61-9797-49E0-9480-86C14CDD5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54" y="2274820"/>
                  <a:ext cx="2731452" cy="288477"/>
                </a:xfrm>
                <a:prstGeom prst="rect">
                  <a:avLst/>
                </a:prstGeom>
                <a:blipFill>
                  <a:blip r:embed="rId10"/>
                  <a:stretch>
                    <a:fillRect l="-1563" t="-17021" r="-1339" b="-27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97FFFBE-EFA3-4AF1-A473-A1E547DC6214}"/>
                    </a:ext>
                  </a:extLst>
                </p:cNvPr>
                <p:cNvSpPr txBox="1"/>
                <p:nvPr/>
              </p:nvSpPr>
              <p:spPr>
                <a:xfrm>
                  <a:off x="5181654" y="3997555"/>
                  <a:ext cx="3250826" cy="5396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97FFFBE-EFA3-4AF1-A473-A1E547DC6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54" y="3997555"/>
                  <a:ext cx="3250826" cy="53963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7053229-3A83-4C4D-B3CD-7779A3219C72}"/>
                    </a:ext>
                  </a:extLst>
                </p:cNvPr>
                <p:cNvSpPr txBox="1"/>
                <p:nvPr/>
              </p:nvSpPr>
              <p:spPr>
                <a:xfrm>
                  <a:off x="5181654" y="4617557"/>
                  <a:ext cx="2399695" cy="5396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7053229-3A83-4C4D-B3CD-7779A3219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54" y="4617557"/>
                  <a:ext cx="2399695" cy="53963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B92FC1B-E888-40B5-BC97-FD9ADB985C62}"/>
                </a:ext>
              </a:extLst>
            </p:cNvPr>
            <p:cNvSpPr/>
            <p:nvPr/>
          </p:nvSpPr>
          <p:spPr>
            <a:xfrm rot="5400000">
              <a:off x="5644944" y="4827774"/>
              <a:ext cx="216024" cy="720080"/>
            </a:xfrm>
            <a:prstGeom prst="rightBrace">
              <a:avLst>
                <a:gd name="adj1" fmla="val 25970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855582A-89C6-4086-8725-F3F5CAA490DC}"/>
                    </a:ext>
                  </a:extLst>
                </p:cNvPr>
                <p:cNvSpPr/>
                <p:nvPr/>
              </p:nvSpPr>
              <p:spPr>
                <a:xfrm>
                  <a:off x="5505965" y="5346955"/>
                  <a:ext cx="503279" cy="373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855582A-89C6-4086-8725-F3F5CAA490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965" y="5346955"/>
                  <a:ext cx="503279" cy="373179"/>
                </a:xfrm>
                <a:prstGeom prst="rect">
                  <a:avLst/>
                </a:prstGeom>
                <a:blipFill>
                  <a:blip r:embed="rId1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6E4E1938-851A-4647-9A15-E6B803696CE4}"/>
                </a:ext>
              </a:extLst>
            </p:cNvPr>
            <p:cNvSpPr/>
            <p:nvPr/>
          </p:nvSpPr>
          <p:spPr>
            <a:xfrm>
              <a:off x="8827339" y="4183436"/>
              <a:ext cx="2551861" cy="1676148"/>
            </a:xfrm>
            <a:prstGeom prst="parallelogram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8DE49E6-113C-4523-BA6C-8698C46DA9CA}"/>
                </a:ext>
              </a:extLst>
            </p:cNvPr>
            <p:cNvCxnSpPr>
              <a:cxnSpLocks/>
            </p:cNvCxnSpPr>
            <p:nvPr/>
          </p:nvCxnSpPr>
          <p:spPr>
            <a:xfrm>
              <a:off x="9640403" y="5325957"/>
              <a:ext cx="318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C880458-D5CB-4915-B18D-126833761C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33898" y="5031465"/>
              <a:ext cx="8886" cy="29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B45EF66-1CC0-4989-8E3B-F87719449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9496" y="5031465"/>
              <a:ext cx="309898" cy="2944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69" name="Rectangle 32768">
                  <a:extLst>
                    <a:ext uri="{FF2B5EF4-FFF2-40B4-BE49-F238E27FC236}">
                      <a16:creationId xmlns:a16="http://schemas.microsoft.com/office/drawing/2014/main" id="{A0416452-949E-4E58-BC39-FD5A689F4AC2}"/>
                    </a:ext>
                  </a:extLst>
                </p:cNvPr>
                <p:cNvSpPr/>
                <p:nvPr/>
              </p:nvSpPr>
              <p:spPr>
                <a:xfrm>
                  <a:off x="9853595" y="5169294"/>
                  <a:ext cx="45692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2769" name="Rectangle 32768">
                  <a:extLst>
                    <a:ext uri="{FF2B5EF4-FFF2-40B4-BE49-F238E27FC236}">
                      <a16:creationId xmlns:a16="http://schemas.microsoft.com/office/drawing/2014/main" id="{A0416452-949E-4E58-BC39-FD5A689F4A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595" y="5169294"/>
                  <a:ext cx="456920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3BF1D1F-D0CE-4553-9EFF-62A04711F71F}"/>
                    </a:ext>
                  </a:extLst>
                </p:cNvPr>
                <p:cNvSpPr/>
                <p:nvPr/>
              </p:nvSpPr>
              <p:spPr>
                <a:xfrm>
                  <a:off x="9298682" y="4756746"/>
                  <a:ext cx="44653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3BF1D1F-D0CE-4553-9EFF-62A04711F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8682" y="4756746"/>
                  <a:ext cx="446532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772" name="Straight Connector 32771">
              <a:extLst>
                <a:ext uri="{FF2B5EF4-FFF2-40B4-BE49-F238E27FC236}">
                  <a16:creationId xmlns:a16="http://schemas.microsoft.com/office/drawing/2014/main" id="{3259A4AA-AFBA-4BCF-B285-D4B666790157}"/>
                </a:ext>
              </a:extLst>
            </p:cNvPr>
            <p:cNvCxnSpPr>
              <a:cxnSpLocks/>
            </p:cNvCxnSpPr>
            <p:nvPr/>
          </p:nvCxnSpPr>
          <p:spPr>
            <a:xfrm>
              <a:off x="9192344" y="4186019"/>
              <a:ext cx="1534101" cy="16735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C08A726-9FB1-4957-A9F3-405BD75BB847}"/>
                </a:ext>
              </a:extLst>
            </p:cNvPr>
            <p:cNvCxnSpPr>
              <a:cxnSpLocks/>
            </p:cNvCxnSpPr>
            <p:nvPr/>
          </p:nvCxnSpPr>
          <p:spPr>
            <a:xfrm>
              <a:off x="8827338" y="4431730"/>
              <a:ext cx="1308866" cy="14278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B1D961C-6F38-4D46-B54A-D6BC88E44173}"/>
                </a:ext>
              </a:extLst>
            </p:cNvPr>
            <p:cNvCxnSpPr>
              <a:cxnSpLocks/>
            </p:cNvCxnSpPr>
            <p:nvPr/>
          </p:nvCxnSpPr>
          <p:spPr>
            <a:xfrm>
              <a:off x="8818260" y="5031465"/>
              <a:ext cx="759109" cy="8281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C6A3C1-884A-40FF-82E5-B8718C5FD414}"/>
                </a:ext>
              </a:extLst>
            </p:cNvPr>
            <p:cNvCxnSpPr>
              <a:cxnSpLocks/>
            </p:cNvCxnSpPr>
            <p:nvPr/>
          </p:nvCxnSpPr>
          <p:spPr>
            <a:xfrm>
              <a:off x="9706042" y="4190019"/>
              <a:ext cx="1516824" cy="16547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C108389-EC75-4A2D-A050-5EED65990429}"/>
                </a:ext>
              </a:extLst>
            </p:cNvPr>
            <p:cNvCxnSpPr>
              <a:cxnSpLocks/>
            </p:cNvCxnSpPr>
            <p:nvPr/>
          </p:nvCxnSpPr>
          <p:spPr>
            <a:xfrm>
              <a:off x="10210728" y="4190019"/>
              <a:ext cx="1168472" cy="12746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25CBBD0-DE74-49DE-97C2-D192B187AC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427" y="4190019"/>
              <a:ext cx="639242" cy="6973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7C9E823-9B68-48C9-8AC5-FCC125949FFE}"/>
                    </a:ext>
                  </a:extLst>
                </p:cNvPr>
                <p:cNvSpPr/>
                <p:nvPr/>
              </p:nvSpPr>
              <p:spPr>
                <a:xfrm>
                  <a:off x="9888923" y="4787608"/>
                  <a:ext cx="46974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7C9E823-9B68-48C9-8AC5-FCC125949F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8923" y="4787608"/>
                  <a:ext cx="469744" cy="3385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786" name="Straight Connector 32785">
              <a:extLst>
                <a:ext uri="{FF2B5EF4-FFF2-40B4-BE49-F238E27FC236}">
                  <a16:creationId xmlns:a16="http://schemas.microsoft.com/office/drawing/2014/main" id="{B9CE6436-9823-4D77-8C15-4F5112B670C2}"/>
                </a:ext>
              </a:extLst>
            </p:cNvPr>
            <p:cNvCxnSpPr/>
            <p:nvPr/>
          </p:nvCxnSpPr>
          <p:spPr>
            <a:xfrm>
              <a:off x="9633588" y="5033929"/>
              <a:ext cx="325806" cy="0"/>
            </a:xfrm>
            <a:prstGeom prst="line">
              <a:avLst/>
            </a:prstGeom>
            <a:ln w="9525"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D873574-FDD6-4AAC-86F2-75D8D8C670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7013" y="5031465"/>
              <a:ext cx="6712" cy="308006"/>
            </a:xfrm>
            <a:prstGeom prst="line">
              <a:avLst/>
            </a:prstGeom>
            <a:ln w="9525"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37A417-04D2-4AE0-8841-469630E84ABF}"/>
                </a:ext>
              </a:extLst>
            </p:cNvPr>
            <p:cNvCxnSpPr>
              <a:cxnSpLocks/>
            </p:cNvCxnSpPr>
            <p:nvPr/>
          </p:nvCxnSpPr>
          <p:spPr>
            <a:xfrm>
              <a:off x="4871864" y="1871212"/>
              <a:ext cx="0" cy="4437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909D1F8-4E56-413D-AD40-9EEE2FB4C0F7}"/>
              </a:ext>
            </a:extLst>
          </p:cNvPr>
          <p:cNvGrpSpPr/>
          <p:nvPr/>
        </p:nvGrpSpPr>
        <p:grpSpPr>
          <a:xfrm>
            <a:off x="1184536" y="4809379"/>
            <a:ext cx="1311510" cy="369332"/>
            <a:chOff x="1184536" y="4809379"/>
            <a:chExt cx="131151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618B343-85AB-4BA4-8C09-7E41B61AF88E}"/>
                    </a:ext>
                  </a:extLst>
                </p:cNvPr>
                <p:cNvSpPr/>
                <p:nvPr/>
              </p:nvSpPr>
              <p:spPr>
                <a:xfrm>
                  <a:off x="1881775" y="4809379"/>
                  <a:ext cx="6142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618B343-85AB-4BA4-8C09-7E41B61AF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775" y="4809379"/>
                  <a:ext cx="614271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F64A8A-F96F-47C9-9C32-9331AC8D2BE6}"/>
                </a:ext>
              </a:extLst>
            </p:cNvPr>
            <p:cNvCxnSpPr/>
            <p:nvPr/>
          </p:nvCxnSpPr>
          <p:spPr>
            <a:xfrm>
              <a:off x="1184536" y="4827075"/>
              <a:ext cx="12390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7465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74"/>
    </mc:Choice>
    <mc:Fallback xmlns="">
      <p:transition spd="slow" advTm="143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193000-0D24-4189-8E74-0E429DDF420E}"/>
              </a:ext>
            </a:extLst>
          </p:cNvPr>
          <p:cNvGrpSpPr/>
          <p:nvPr/>
        </p:nvGrpSpPr>
        <p:grpSpPr>
          <a:xfrm>
            <a:off x="4943872" y="1809292"/>
            <a:ext cx="6631022" cy="4533281"/>
            <a:chOff x="4943872" y="2217250"/>
            <a:chExt cx="6631022" cy="453328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038E7D-7BD7-412F-9F4F-C1E115E6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7421" y="2564904"/>
              <a:ext cx="2142545" cy="693941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0C9C488-3220-493D-B9E6-D530798C97C1}"/>
                </a:ext>
              </a:extLst>
            </p:cNvPr>
            <p:cNvSpPr/>
            <p:nvPr/>
          </p:nvSpPr>
          <p:spPr>
            <a:xfrm>
              <a:off x="5212145" y="2220581"/>
              <a:ext cx="33123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u="sng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Bending wave speed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9CEDCAA-3D07-4702-B3CA-CDB0A95F3FCE}"/>
                </a:ext>
              </a:extLst>
            </p:cNvPr>
            <p:cNvCxnSpPr>
              <a:cxnSpLocks/>
            </p:cNvCxnSpPr>
            <p:nvPr/>
          </p:nvCxnSpPr>
          <p:spPr>
            <a:xfrm>
              <a:off x="4943872" y="2217250"/>
              <a:ext cx="0" cy="45332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DD52551-C18C-4C20-843A-9E8F8EF81757}"/>
                </a:ext>
              </a:extLst>
            </p:cNvPr>
            <p:cNvGrpSpPr/>
            <p:nvPr/>
          </p:nvGrpSpPr>
          <p:grpSpPr>
            <a:xfrm>
              <a:off x="8694574" y="2292133"/>
              <a:ext cx="2880320" cy="987346"/>
              <a:chOff x="8688797" y="1813961"/>
              <a:chExt cx="3168352" cy="1086081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55534F7-A860-4214-A1FE-B0FB85501D26}"/>
                  </a:ext>
                </a:extLst>
              </p:cNvPr>
              <p:cNvGrpSpPr/>
              <p:nvPr/>
            </p:nvGrpSpPr>
            <p:grpSpPr>
              <a:xfrm>
                <a:off x="8785963" y="1836506"/>
                <a:ext cx="2888012" cy="1049575"/>
                <a:chOff x="9492776" y="1550347"/>
                <a:chExt cx="2888012" cy="1049575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041F5C6-E789-4F21-AC2C-A54990AF57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03844" y="1941745"/>
                  <a:ext cx="989778" cy="658177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5F41A0FD-E1C2-4BD1-B43A-A9AE49673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10711" y="1931409"/>
                  <a:ext cx="1670077" cy="660459"/>
                </a:xfrm>
                <a:prstGeom prst="rect">
                  <a:avLst/>
                </a:prstGeom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8448AA1-1FC2-4597-AAAF-42876C7A7CCA}"/>
                    </a:ext>
                  </a:extLst>
                </p:cNvPr>
                <p:cNvSpPr txBox="1"/>
                <p:nvPr/>
              </p:nvSpPr>
              <p:spPr>
                <a:xfrm>
                  <a:off x="9492776" y="1550347"/>
                  <a:ext cx="24358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Extensional wave speed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8F395CD-D93C-4000-855A-2CD3DEA94873}"/>
                    </a:ext>
                  </a:extLst>
                </p:cNvPr>
                <p:cNvSpPr txBox="1"/>
                <p:nvPr/>
              </p:nvSpPr>
              <p:spPr>
                <a:xfrm>
                  <a:off x="10521508" y="2031908"/>
                  <a:ext cx="144228" cy="3706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,</a:t>
                  </a:r>
                </a:p>
              </p:txBody>
            </p:sp>
          </p:grpSp>
          <p:sp>
            <p:nvSpPr>
              <p:cNvPr id="67" name="Double Bracket 66">
                <a:extLst>
                  <a:ext uri="{FF2B5EF4-FFF2-40B4-BE49-F238E27FC236}">
                    <a16:creationId xmlns:a16="http://schemas.microsoft.com/office/drawing/2014/main" id="{E23E0CBA-BC06-4AAE-8E35-08675FE7F0AD}"/>
                  </a:ext>
                </a:extLst>
              </p:cNvPr>
              <p:cNvSpPr/>
              <p:nvPr/>
            </p:nvSpPr>
            <p:spPr>
              <a:xfrm>
                <a:off x="8688797" y="1813961"/>
                <a:ext cx="3168352" cy="1086081"/>
              </a:xfrm>
              <a:prstGeom prst="bracketPair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AB63DB82-C4BA-4FA6-88EE-3D4BC079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F1DEF-AC24-4B46-856C-7D85C1CD6D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9BEC41B-5324-6C45-BC05-B12BFE6420BB}" type="slidenum">
              <a:rPr lang="nl-NL" smtClean="0"/>
              <a:pPr/>
              <a:t>23</a:t>
            </a:fld>
            <a:endParaRPr lang="nl-NL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D3D3B4-7CE1-4812-A51E-0EEE072C8F7D}"/>
              </a:ext>
            </a:extLst>
          </p:cNvPr>
          <p:cNvGrpSpPr/>
          <p:nvPr/>
        </p:nvGrpSpPr>
        <p:grpSpPr>
          <a:xfrm>
            <a:off x="8812307" y="3776034"/>
            <a:ext cx="2983067" cy="2480503"/>
            <a:chOff x="4108115" y="4618827"/>
            <a:chExt cx="2762831" cy="2297371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3C469238-07C4-4DAA-A809-EE99884C645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8115" y="4618827"/>
              <a:ext cx="2634541" cy="193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E20138-86BC-44BF-B138-EA3B8FB8B673}"/>
                </a:ext>
              </a:extLst>
            </p:cNvPr>
            <p:cNvSpPr/>
            <p:nvPr/>
          </p:nvSpPr>
          <p:spPr>
            <a:xfrm>
              <a:off x="4307527" y="6577644"/>
              <a:ext cx="256341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</a:rPr>
                <a:t>http://resource.isvr.soton.ac.uk/spcg/tutorial/tutorial/Tutorial_files/Web-further-dispersive.htm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9D67420-0AFD-47D6-8077-91758D7CA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789" y="3915395"/>
            <a:ext cx="2092880" cy="65763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73E7294-0E1F-46FF-B34A-DDA694948888}"/>
              </a:ext>
            </a:extLst>
          </p:cNvPr>
          <p:cNvSpPr/>
          <p:nvPr/>
        </p:nvSpPr>
        <p:spPr>
          <a:xfrm>
            <a:off x="540000" y="3573016"/>
            <a:ext cx="31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Two non-propagating waves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DD96CEA-5E77-4249-9DD2-E8FED8160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410" y="2159566"/>
            <a:ext cx="2021785" cy="63986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29832-F3C4-47EB-9F15-73E0AC02F56B}"/>
              </a:ext>
            </a:extLst>
          </p:cNvPr>
          <p:cNvGrpSpPr/>
          <p:nvPr/>
        </p:nvGrpSpPr>
        <p:grpSpPr>
          <a:xfrm>
            <a:off x="982702" y="4593401"/>
            <a:ext cx="4011798" cy="770987"/>
            <a:chOff x="5001291" y="3093155"/>
            <a:chExt cx="4011798" cy="77098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0E5197D-D8B0-480B-BBDF-45BC11CD9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01291" y="3093155"/>
              <a:ext cx="2825165" cy="48389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18748F-21AE-472F-B58A-14B19AD22A54}"/>
                </a:ext>
              </a:extLst>
            </p:cNvPr>
            <p:cNvSpPr txBox="1"/>
            <p:nvPr/>
          </p:nvSpPr>
          <p:spPr>
            <a:xfrm>
              <a:off x="6073183" y="3525588"/>
              <a:ext cx="2939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+mn-lt"/>
                </a:rPr>
                <a:t>Exponential decay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4ECDD83-458C-4A46-A402-CB94DE5D098E}"/>
                </a:ext>
              </a:extLst>
            </p:cNvPr>
            <p:cNvCxnSpPr>
              <a:cxnSpLocks/>
            </p:cNvCxnSpPr>
            <p:nvPr/>
          </p:nvCxnSpPr>
          <p:spPr>
            <a:xfrm>
              <a:off x="6169268" y="3525044"/>
              <a:ext cx="113903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0BBEAEA-A471-41FF-BF90-1FC111D47F29}"/>
              </a:ext>
            </a:extLst>
          </p:cNvPr>
          <p:cNvSpPr/>
          <p:nvPr/>
        </p:nvSpPr>
        <p:spPr>
          <a:xfrm>
            <a:off x="540000" y="1260000"/>
            <a:ext cx="3970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Bending waves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C3DE9D-6E0C-45F9-B1E9-7AA872D70CBB}"/>
              </a:ext>
            </a:extLst>
          </p:cNvPr>
          <p:cNvSpPr/>
          <p:nvPr/>
        </p:nvSpPr>
        <p:spPr>
          <a:xfrm>
            <a:off x="540000" y="1800000"/>
            <a:ext cx="2758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Two propagating waves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94829F-217A-4845-8780-2903AE2DF6A3}"/>
              </a:ext>
            </a:extLst>
          </p:cNvPr>
          <p:cNvGrpSpPr/>
          <p:nvPr/>
        </p:nvGrpSpPr>
        <p:grpSpPr>
          <a:xfrm>
            <a:off x="5557550" y="2304353"/>
            <a:ext cx="4408663" cy="1014539"/>
            <a:chOff x="5557550" y="2718445"/>
            <a:chExt cx="4408663" cy="101453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E98A3D-618A-4AA7-823F-BBB1D9900B6E}"/>
                </a:ext>
              </a:extLst>
            </p:cNvPr>
            <p:cNvSpPr/>
            <p:nvPr/>
          </p:nvSpPr>
          <p:spPr>
            <a:xfrm>
              <a:off x="5557550" y="3363652"/>
              <a:ext cx="44086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à"/>
              </a:pPr>
              <a:r>
                <a:rPr lang="en-US" dirty="0">
                  <a:solidFill>
                    <a:srgbClr val="C00000"/>
                  </a:solidFill>
                  <a:latin typeface="+mn-lt"/>
                  <a:ea typeface="Avenir Book" charset="0"/>
                  <a:cs typeface="Avenir Book" charset="0"/>
                  <a:sym typeface="Wingdings" panose="05000000000000000000" pitchFamily="2" charset="2"/>
                </a:rPr>
                <a:t>Dependent on frequency (dispersive)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73F9BAC-A196-4AF2-A9AB-9BD423595194}"/>
                </a:ext>
              </a:extLst>
            </p:cNvPr>
            <p:cNvSpPr/>
            <p:nvPr/>
          </p:nvSpPr>
          <p:spPr>
            <a:xfrm>
              <a:off x="6911876" y="2718445"/>
              <a:ext cx="436905" cy="436905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86E61F5-F8B6-4335-BD94-1A1672215F19}"/>
              </a:ext>
            </a:extLst>
          </p:cNvPr>
          <p:cNvGrpSpPr/>
          <p:nvPr/>
        </p:nvGrpSpPr>
        <p:grpSpPr>
          <a:xfrm>
            <a:off x="5064481" y="3645024"/>
            <a:ext cx="3900431" cy="2299808"/>
            <a:chOff x="5064481" y="3645024"/>
            <a:chExt cx="3900431" cy="229980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F697565-A052-4BC6-919A-499015D3CB10}"/>
                </a:ext>
              </a:extLst>
            </p:cNvPr>
            <p:cNvGrpSpPr/>
            <p:nvPr/>
          </p:nvGrpSpPr>
          <p:grpSpPr>
            <a:xfrm>
              <a:off x="5064481" y="3923258"/>
              <a:ext cx="3900431" cy="2021574"/>
              <a:chOff x="424791" y="4686248"/>
              <a:chExt cx="3906382" cy="2024658"/>
            </a:xfrm>
          </p:grpSpPr>
          <p:pic>
            <p:nvPicPr>
              <p:cNvPr id="47" name="Picture 46" descr="kb.eps">
                <a:extLst>
                  <a:ext uri="{FF2B5EF4-FFF2-40B4-BE49-F238E27FC236}">
                    <a16:creationId xmlns:a16="http://schemas.microsoft.com/office/drawing/2014/main" id="{33B9DBB6-D4EA-480D-AA8F-41ED536F1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2"/>
              <a:stretch/>
            </p:blipFill>
            <p:spPr>
              <a:xfrm>
                <a:off x="620231" y="4703638"/>
                <a:ext cx="3710942" cy="2007268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061ED21-8D53-4900-ADBD-C5B73E108074}"/>
                  </a:ext>
                </a:extLst>
              </p:cNvPr>
              <p:cNvSpPr/>
              <p:nvPr/>
            </p:nvSpPr>
            <p:spPr>
              <a:xfrm rot="16200000">
                <a:off x="-373725" y="5484764"/>
                <a:ext cx="1874454" cy="27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Avenir Book" charset="0"/>
                    <a:cs typeface="Times New Roman" panose="02020603050405020304" pitchFamily="18" charset="0"/>
                  </a:rPr>
                  <a:t>Wave speed (m/s)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6C9A410-6AC8-4FBD-9B49-223D23B3EDF7}"/>
                  </a:ext>
                </a:extLst>
              </p:cNvPr>
              <p:cNvSpPr/>
              <p:nvPr/>
            </p:nvSpPr>
            <p:spPr>
              <a:xfrm>
                <a:off x="2329522" y="5608378"/>
                <a:ext cx="1874454" cy="739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0.1 m brickwork</a:t>
                </a:r>
              </a:p>
              <a:p>
                <a:pPr lvl="0"/>
                <a: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B = 7×10</a:t>
                </a:r>
                <a:r>
                  <a:rPr lang="en-US" sz="1400" baseline="300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5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N∙m</a:t>
                </a:r>
                <a:r>
                  <a:rPr lang="en-US" sz="1400" baseline="300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2</a:t>
                </a:r>
              </a:p>
              <a:p>
                <a:pPr lvl="0"/>
                <a: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m’ = 1900×0.1 kg/m</a:t>
                </a:r>
                <a:r>
                  <a:rPr lang="en-US" sz="1400" baseline="300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2</a:t>
                </a:r>
                <a:r>
                  <a:rPr lang="en-US" sz="14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</a:t>
                </a:r>
                <a:endParaRPr lang="en-US" sz="1400" dirty="0">
                  <a:latin typeface="+mn-lt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71FC32-B76B-4EAD-8BE0-13061FA461FD}"/>
                </a:ext>
              </a:extLst>
            </p:cNvPr>
            <p:cNvSpPr/>
            <p:nvPr/>
          </p:nvSpPr>
          <p:spPr>
            <a:xfrm>
              <a:off x="6262092" y="3645024"/>
              <a:ext cx="18715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Bending wave speed</a:t>
              </a:r>
              <a:endParaRPr lang="en-US" sz="1400" b="1" dirty="0">
                <a:latin typeface="+mn-lt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0732B7A6-70A6-4579-9CCB-C422797D7B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5" y="1267307"/>
            <a:ext cx="1639411" cy="38549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D6701C7-882D-454E-97DB-831465E9AFB0}"/>
              </a:ext>
            </a:extLst>
          </p:cNvPr>
          <p:cNvGrpSpPr/>
          <p:nvPr/>
        </p:nvGrpSpPr>
        <p:grpSpPr>
          <a:xfrm>
            <a:off x="975082" y="2780928"/>
            <a:ext cx="2972865" cy="632429"/>
            <a:chOff x="975082" y="2780928"/>
            <a:chExt cx="2972865" cy="632429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D48F674-E773-4932-9382-8B854BC18FC9}"/>
                </a:ext>
              </a:extLst>
            </p:cNvPr>
            <p:cNvSpPr/>
            <p:nvPr/>
          </p:nvSpPr>
          <p:spPr>
            <a:xfrm>
              <a:off x="975082" y="3012944"/>
              <a:ext cx="2972865" cy="4004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F820E3B-85C9-4C1B-A8DB-CAADAB0FF88C}"/>
                </a:ext>
              </a:extLst>
            </p:cNvPr>
            <p:cNvCxnSpPr/>
            <p:nvPr/>
          </p:nvCxnSpPr>
          <p:spPr>
            <a:xfrm>
              <a:off x="2490386" y="3218290"/>
              <a:ext cx="1050666" cy="0"/>
            </a:xfrm>
            <a:prstGeom prst="straightConnector1">
              <a:avLst/>
            </a:prstGeom>
            <a:ln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FFD19E5-387F-444E-8155-BF32D6428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7012" y="3218290"/>
              <a:ext cx="937696" cy="0"/>
            </a:xfrm>
            <a:prstGeom prst="straightConnector1">
              <a:avLst/>
            </a:prstGeom>
            <a:ln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heck Arrow -svgshare.com">
              <a:extLst>
                <a:ext uri="{FF2B5EF4-FFF2-40B4-BE49-F238E27FC236}">
                  <a16:creationId xmlns:a16="http://schemas.microsoft.com/office/drawing/2014/main" id="{00D23969-C6EC-483B-9C1D-ADC165619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19" y="3074651"/>
              <a:ext cx="596217" cy="277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heck Arrow -svgshare.com">
              <a:extLst>
                <a:ext uri="{FF2B5EF4-FFF2-40B4-BE49-F238E27FC236}">
                  <a16:creationId xmlns:a16="http://schemas.microsoft.com/office/drawing/2014/main" id="{99605BF3-B986-4D02-9520-7FFD14626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715" y="3077433"/>
              <a:ext cx="596217" cy="277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Explosion: 14 Points 18">
              <a:extLst>
                <a:ext uri="{FF2B5EF4-FFF2-40B4-BE49-F238E27FC236}">
                  <a16:creationId xmlns:a16="http://schemas.microsoft.com/office/drawing/2014/main" id="{42E7B549-D51B-43FF-9251-4C1FAD2955A6}"/>
                </a:ext>
              </a:extLst>
            </p:cNvPr>
            <p:cNvSpPr/>
            <p:nvPr/>
          </p:nvSpPr>
          <p:spPr>
            <a:xfrm rot="291836">
              <a:off x="2323397" y="2958776"/>
              <a:ext cx="288032" cy="120412"/>
            </a:xfrm>
            <a:prstGeom prst="irregularSeal2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E729A88-0C5D-4352-85B7-7F13C831154E}"/>
                </a:ext>
              </a:extLst>
            </p:cNvPr>
            <p:cNvCxnSpPr>
              <a:cxnSpLocks/>
            </p:cNvCxnSpPr>
            <p:nvPr/>
          </p:nvCxnSpPr>
          <p:spPr>
            <a:xfrm>
              <a:off x="2465265" y="2780928"/>
              <a:ext cx="0" cy="2397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731F6A-566B-4BE3-8F1E-E73BC7F7A376}"/>
              </a:ext>
            </a:extLst>
          </p:cNvPr>
          <p:cNvGrpSpPr/>
          <p:nvPr/>
        </p:nvGrpSpPr>
        <p:grpSpPr>
          <a:xfrm>
            <a:off x="978831" y="5373216"/>
            <a:ext cx="2972865" cy="785989"/>
            <a:chOff x="978831" y="5373216"/>
            <a:chExt cx="2972865" cy="78598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084149C-307F-4211-B029-CF158C2A424A}"/>
                </a:ext>
              </a:extLst>
            </p:cNvPr>
            <p:cNvSpPr/>
            <p:nvPr/>
          </p:nvSpPr>
          <p:spPr>
            <a:xfrm>
              <a:off x="978831" y="5758792"/>
              <a:ext cx="2972865" cy="4004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4FBFD52-4B6A-4DB4-AFC2-B6147FFA5242}"/>
                </a:ext>
              </a:extLst>
            </p:cNvPr>
            <p:cNvCxnSpPr/>
            <p:nvPr/>
          </p:nvCxnSpPr>
          <p:spPr>
            <a:xfrm>
              <a:off x="2488424" y="5998655"/>
              <a:ext cx="105066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A56D762-EC74-483F-904E-C7674AEAA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5050" y="5998655"/>
              <a:ext cx="93769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Explosion: 14 Points 69">
              <a:extLst>
                <a:ext uri="{FF2B5EF4-FFF2-40B4-BE49-F238E27FC236}">
                  <a16:creationId xmlns:a16="http://schemas.microsoft.com/office/drawing/2014/main" id="{A5C6AE65-435F-4AF0-98D3-0B7A1E921819}"/>
                </a:ext>
              </a:extLst>
            </p:cNvPr>
            <p:cNvSpPr/>
            <p:nvPr/>
          </p:nvSpPr>
          <p:spPr>
            <a:xfrm rot="291836">
              <a:off x="2332847" y="5709301"/>
              <a:ext cx="288032" cy="120412"/>
            </a:xfrm>
            <a:prstGeom prst="irregularSeal2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7F87DE4-1902-408F-B8C5-D22E6FEB8E6A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2465264" y="5481322"/>
              <a:ext cx="0" cy="2774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02C1B76-E538-4462-B6FB-8AA7E1905984}"/>
                </a:ext>
              </a:extLst>
            </p:cNvPr>
            <p:cNvSpPr/>
            <p:nvPr/>
          </p:nvSpPr>
          <p:spPr>
            <a:xfrm>
              <a:off x="2432746" y="5373216"/>
              <a:ext cx="1079833" cy="620136"/>
            </a:xfrm>
            <a:prstGeom prst="arc">
              <a:avLst>
                <a:gd name="adj1" fmla="val 5216708"/>
                <a:gd name="adj2" fmla="val 9963260"/>
              </a:avLst>
            </a:prstGeom>
            <a:ln w="63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12DCA85B-4913-4A56-83EC-9DAF983C855B}"/>
                </a:ext>
              </a:extLst>
            </p:cNvPr>
            <p:cNvSpPr/>
            <p:nvPr/>
          </p:nvSpPr>
          <p:spPr>
            <a:xfrm>
              <a:off x="1403180" y="5378006"/>
              <a:ext cx="1079833" cy="620136"/>
            </a:xfrm>
            <a:prstGeom prst="arc">
              <a:avLst>
                <a:gd name="adj1" fmla="val 769057"/>
                <a:gd name="adj2" fmla="val 5456478"/>
              </a:avLst>
            </a:prstGeom>
            <a:ln w="63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514FAE4-EFA5-45FD-9B62-8A7947D88F89}"/>
              </a:ext>
            </a:extLst>
          </p:cNvPr>
          <p:cNvGrpSpPr/>
          <p:nvPr/>
        </p:nvGrpSpPr>
        <p:grpSpPr>
          <a:xfrm>
            <a:off x="5656332" y="4149731"/>
            <a:ext cx="3118955" cy="423299"/>
            <a:chOff x="5656332" y="4149731"/>
            <a:chExt cx="3118955" cy="423299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1AF89E8-F58B-4AD8-B1BA-DDB0ED650633}"/>
                </a:ext>
              </a:extLst>
            </p:cNvPr>
            <p:cNvCxnSpPr>
              <a:cxnSpLocks/>
            </p:cNvCxnSpPr>
            <p:nvPr/>
          </p:nvCxnSpPr>
          <p:spPr>
            <a:xfrm>
              <a:off x="5656332" y="4573030"/>
              <a:ext cx="3118955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0F5252-9ED7-4DC8-9067-11F2BCBF6E32}"/>
                </a:ext>
              </a:extLst>
            </p:cNvPr>
            <p:cNvSpPr/>
            <p:nvPr/>
          </p:nvSpPr>
          <p:spPr>
            <a:xfrm>
              <a:off x="6141094" y="4149731"/>
              <a:ext cx="18715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200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Non-dispersive case</a:t>
              </a:r>
              <a:endParaRPr lang="en-US" sz="1200" dirty="0">
                <a:latin typeface="+mn-lt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D7CB957-AFB2-45AE-8E97-E126E610C8EC}"/>
                </a:ext>
              </a:extLst>
            </p:cNvPr>
            <p:cNvCxnSpPr/>
            <p:nvPr/>
          </p:nvCxnSpPr>
          <p:spPr>
            <a:xfrm flipH="1">
              <a:off x="5880366" y="4296118"/>
              <a:ext cx="334087" cy="2769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68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BB7175D5-A63D-41A4-A3A9-4529B34375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5" y="3470268"/>
            <a:ext cx="4036976" cy="30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63BBED9-5F27-43C2-BEDF-F7FBA187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FEC66-2384-4324-91FC-9D0CD285D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9BEC41B-5324-6C45-BC05-B12BFE6420BB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91BC5-FF74-477C-AF7E-03743B73B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2452505"/>
            <a:ext cx="3798521" cy="11278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389D21-498F-4FF1-86B5-506EC72DED77}"/>
              </a:ext>
            </a:extLst>
          </p:cNvPr>
          <p:cNvSpPr/>
          <p:nvPr/>
        </p:nvSpPr>
        <p:spPr>
          <a:xfrm>
            <a:off x="540000" y="1260000"/>
            <a:ext cx="3970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Bending waves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EB3D68-B136-44C5-A4FA-21FD2958087E}"/>
              </a:ext>
            </a:extLst>
          </p:cNvPr>
          <p:cNvSpPr/>
          <p:nvPr/>
        </p:nvSpPr>
        <p:spPr>
          <a:xfrm>
            <a:off x="540000" y="1800000"/>
            <a:ext cx="3970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Wave characteristics</a:t>
            </a:r>
            <a:endParaRPr lang="en-US" b="1" u="sng" dirty="0">
              <a:solidFill>
                <a:srgbClr val="000000"/>
              </a:solidFill>
              <a:latin typeface="+mj-lt"/>
              <a:ea typeface="Avenir Book" charset="0"/>
              <a:cs typeface="Avenir Book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9FFF0-4F74-4DB0-A722-096FCC99DB57}"/>
              </a:ext>
            </a:extLst>
          </p:cNvPr>
          <p:cNvSpPr txBox="1"/>
          <p:nvPr/>
        </p:nvSpPr>
        <p:spPr>
          <a:xfrm>
            <a:off x="5045169" y="2365458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Asymmetric along the centerline of the bar or 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Transverse type but not purely transverse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Dispersive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D85D06-4B94-476F-ABFB-EAD596519611}"/>
                  </a:ext>
                </a:extLst>
              </p:cNvPr>
              <p:cNvSpPr txBox="1"/>
              <p:nvPr/>
            </p:nvSpPr>
            <p:spPr>
              <a:xfrm>
                <a:off x="5045168" y="3562856"/>
                <a:ext cx="63340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Only bending waves radiate sound!</a:t>
                </a:r>
                <a:br>
                  <a:rPr lang="en-US" dirty="0">
                    <a:solidFill>
                      <a:srgbClr val="C00000"/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 the plate moves in perpendicular direction to air, thus causing interaction with the nearby air molecules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D85D06-4B94-476F-ABFB-EAD596519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168" y="3562856"/>
                <a:ext cx="6334031" cy="923330"/>
              </a:xfrm>
              <a:prstGeom prst="rect">
                <a:avLst/>
              </a:prstGeom>
              <a:blipFill>
                <a:blip r:embed="rId4"/>
                <a:stretch>
                  <a:fillRect l="-6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CAC1217-9152-47E8-92E1-21289C6778C4}"/>
              </a:ext>
            </a:extLst>
          </p:cNvPr>
          <p:cNvSpPr/>
          <p:nvPr/>
        </p:nvSpPr>
        <p:spPr>
          <a:xfrm>
            <a:off x="8618534" y="6572194"/>
            <a:ext cx="3517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Animation from https://nojigon.webs.upv.es/simulations_waves.php</a:t>
            </a:r>
          </a:p>
        </p:txBody>
      </p:sp>
    </p:spTree>
    <p:extLst>
      <p:ext uri="{BB962C8B-B14F-4D97-AF65-F5344CB8AC3E}">
        <p14:creationId xmlns:p14="http://schemas.microsoft.com/office/powerpoint/2010/main" val="36936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AFB6-D526-43B8-ACA2-5849023E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9EE2D4-BA68-4D35-AB8C-F7001141B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25</a:t>
            </a:fld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EBE3D-4BD7-4FC1-85BC-E7FFDF039D40}"/>
              </a:ext>
            </a:extLst>
          </p:cNvPr>
          <p:cNvSpPr/>
          <p:nvPr/>
        </p:nvSpPr>
        <p:spPr>
          <a:xfrm>
            <a:off x="9048328" y="5974459"/>
            <a:ext cx="28953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  <a:hlinkClick r:id="rId4"/>
              </a:rPr>
              <a:t>https://www.youtube.com/watch?v=diLnyeQ6W7g</a:t>
            </a: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966420-35D8-492E-8806-F27CBF0877BF}"/>
              </a:ext>
            </a:extLst>
          </p:cNvPr>
          <p:cNvSpPr/>
          <p:nvPr/>
        </p:nvSpPr>
        <p:spPr>
          <a:xfrm>
            <a:off x="540000" y="1260000"/>
            <a:ext cx="6708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Extensional and bending wave propagation in a plate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0FF7B1A-7D4A-4D88-9E25-268F1FB7857A}"/>
              </a:ext>
            </a:extLst>
          </p:cNvPr>
          <p:cNvGrpSpPr/>
          <p:nvPr/>
        </p:nvGrpSpPr>
        <p:grpSpPr>
          <a:xfrm>
            <a:off x="541609" y="1735120"/>
            <a:ext cx="3764812" cy="1930618"/>
            <a:chOff x="508796" y="1685609"/>
            <a:chExt cx="4555423" cy="2336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21C7C5-A001-42A9-A240-DAA586BFF62F}"/>
                </a:ext>
              </a:extLst>
            </p:cNvPr>
            <p:cNvGrpSpPr/>
            <p:nvPr/>
          </p:nvGrpSpPr>
          <p:grpSpPr>
            <a:xfrm rot="329227">
              <a:off x="928713" y="1969071"/>
              <a:ext cx="1984353" cy="887971"/>
              <a:chOff x="1271464" y="4365104"/>
              <a:chExt cx="1984353" cy="8879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83C8FD1-B89A-4105-8F5F-FCF904279D9F}"/>
                  </a:ext>
                </a:extLst>
              </p:cNvPr>
              <p:cNvCxnSpPr/>
              <p:nvPr/>
            </p:nvCxnSpPr>
            <p:spPr>
              <a:xfrm flipV="1">
                <a:off x="1271464" y="436510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7C7AAFD-6D24-47A7-A9D1-C10216E75A3F}"/>
                  </a:ext>
                </a:extLst>
              </p:cNvPr>
              <p:cNvCxnSpPr/>
              <p:nvPr/>
            </p:nvCxnSpPr>
            <p:spPr>
              <a:xfrm flipV="1">
                <a:off x="1326159" y="446509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127EEC-4EAC-4F01-B437-C901CF03E4CE}"/>
                  </a:ext>
                </a:extLst>
              </p:cNvPr>
              <p:cNvCxnSpPr/>
              <p:nvPr/>
            </p:nvCxnSpPr>
            <p:spPr>
              <a:xfrm flipV="1">
                <a:off x="1380854" y="456508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F3B8BA7-E902-4314-BDA6-C71916CA2FD6}"/>
                  </a:ext>
                </a:extLst>
              </p:cNvPr>
              <p:cNvCxnSpPr/>
              <p:nvPr/>
            </p:nvCxnSpPr>
            <p:spPr>
              <a:xfrm flipV="1">
                <a:off x="1435549" y="466507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3C9BB9C-1296-4011-B889-1F2F48507A30}"/>
                  </a:ext>
                </a:extLst>
              </p:cNvPr>
              <p:cNvCxnSpPr/>
              <p:nvPr/>
            </p:nvCxnSpPr>
            <p:spPr>
              <a:xfrm flipV="1">
                <a:off x="1490244" y="476506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E516B6E-DA00-46F4-BC93-5C166C3E9278}"/>
                  </a:ext>
                </a:extLst>
              </p:cNvPr>
              <p:cNvCxnSpPr/>
              <p:nvPr/>
            </p:nvCxnSpPr>
            <p:spPr>
              <a:xfrm flipV="1">
                <a:off x="1544939" y="4865054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ED903A3-8C69-47CB-A3B9-4741659799F9}"/>
                  </a:ext>
                </a:extLst>
              </p:cNvPr>
              <p:cNvCxnSpPr/>
              <p:nvPr/>
            </p:nvCxnSpPr>
            <p:spPr>
              <a:xfrm flipV="1">
                <a:off x="1599633" y="4965043"/>
                <a:ext cx="1656184" cy="288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876B6F-D1ED-49C3-B488-4DF976C22E44}"/>
                </a:ext>
              </a:extLst>
            </p:cNvPr>
            <p:cNvSpPr/>
            <p:nvPr/>
          </p:nvSpPr>
          <p:spPr>
            <a:xfrm>
              <a:off x="689704" y="2731417"/>
              <a:ext cx="4121551" cy="6463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CAA858-CC13-460C-807C-342E2FF3B35C}"/>
                </a:ext>
              </a:extLst>
            </p:cNvPr>
            <p:cNvSpPr txBox="1"/>
            <p:nvPr/>
          </p:nvSpPr>
          <p:spPr>
            <a:xfrm>
              <a:off x="958130" y="1685609"/>
              <a:ext cx="2105053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Incident waves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B7F671-5263-4853-858F-E39B2A648058}"/>
                </a:ext>
              </a:extLst>
            </p:cNvPr>
            <p:cNvCxnSpPr>
              <a:cxnSpLocks/>
            </p:cNvCxnSpPr>
            <p:nvPr/>
          </p:nvCxnSpPr>
          <p:spPr>
            <a:xfrm>
              <a:off x="1538877" y="2753486"/>
              <a:ext cx="1464694" cy="36275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8038D5C-4E82-496E-9B19-DE456EAC7346}"/>
                </a:ext>
              </a:extLst>
            </p:cNvPr>
            <p:cNvCxnSpPr>
              <a:cxnSpLocks/>
            </p:cNvCxnSpPr>
            <p:nvPr/>
          </p:nvCxnSpPr>
          <p:spPr>
            <a:xfrm>
              <a:off x="1920890" y="2743051"/>
              <a:ext cx="1142292" cy="28290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9B456D-BCD6-48B7-99A9-F4CB2FD67783}"/>
                </a:ext>
              </a:extLst>
            </p:cNvPr>
            <p:cNvCxnSpPr>
              <a:cxnSpLocks/>
            </p:cNvCxnSpPr>
            <p:nvPr/>
          </p:nvCxnSpPr>
          <p:spPr>
            <a:xfrm>
              <a:off x="1220549" y="2776150"/>
              <a:ext cx="1717940" cy="43590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AF9201-16A3-4A03-9E0F-71BA4F14199F}"/>
                </a:ext>
              </a:extLst>
            </p:cNvPr>
            <p:cNvCxnSpPr>
              <a:cxnSpLocks/>
            </p:cNvCxnSpPr>
            <p:nvPr/>
          </p:nvCxnSpPr>
          <p:spPr>
            <a:xfrm>
              <a:off x="1229184" y="2899518"/>
              <a:ext cx="1673058" cy="4143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9AAF31-8CC5-4320-A9CF-FABE28317F96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26" y="2742419"/>
              <a:ext cx="764209" cy="18926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B2799A-4BD5-43E3-8025-BE8AA56BCA32}"/>
                </a:ext>
              </a:extLst>
            </p:cNvPr>
            <p:cNvCxnSpPr>
              <a:cxnSpLocks/>
            </p:cNvCxnSpPr>
            <p:nvPr/>
          </p:nvCxnSpPr>
          <p:spPr>
            <a:xfrm>
              <a:off x="1447991" y="2933438"/>
              <a:ext cx="1101754" cy="272862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262D59-3086-4521-8F02-3F2AD4B81C66}"/>
                </a:ext>
              </a:extLst>
            </p:cNvPr>
            <p:cNvCxnSpPr>
              <a:cxnSpLocks/>
            </p:cNvCxnSpPr>
            <p:nvPr/>
          </p:nvCxnSpPr>
          <p:spPr>
            <a:xfrm>
              <a:off x="1548211" y="2893034"/>
              <a:ext cx="1038548" cy="257209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7413BB-BF4B-47B6-995D-0717A7F66E7B}"/>
                </a:ext>
              </a:extLst>
            </p:cNvPr>
            <p:cNvCxnSpPr>
              <a:cxnSpLocks/>
            </p:cNvCxnSpPr>
            <p:nvPr/>
          </p:nvCxnSpPr>
          <p:spPr>
            <a:xfrm>
              <a:off x="1442629" y="2995134"/>
              <a:ext cx="1009397" cy="256122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7CCA43-7512-4234-A80C-351358ABC201}"/>
                </a:ext>
              </a:extLst>
            </p:cNvPr>
            <p:cNvCxnSpPr>
              <a:cxnSpLocks/>
            </p:cNvCxnSpPr>
            <p:nvPr/>
          </p:nvCxnSpPr>
          <p:spPr>
            <a:xfrm>
              <a:off x="1447991" y="3071736"/>
              <a:ext cx="1038837" cy="257281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3B6438-0D35-4101-B03E-53A644EFBD5B}"/>
                </a:ext>
              </a:extLst>
            </p:cNvPr>
            <p:cNvCxnSpPr>
              <a:cxnSpLocks/>
            </p:cNvCxnSpPr>
            <p:nvPr/>
          </p:nvCxnSpPr>
          <p:spPr>
            <a:xfrm>
              <a:off x="1746279" y="2875811"/>
              <a:ext cx="871745" cy="21589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1955B7A-A211-4CAD-ADB9-CE3A6221A3E3}"/>
                </a:ext>
              </a:extLst>
            </p:cNvPr>
            <p:cNvCxnSpPr>
              <a:cxnSpLocks/>
            </p:cNvCxnSpPr>
            <p:nvPr/>
          </p:nvCxnSpPr>
          <p:spPr>
            <a:xfrm>
              <a:off x="1906885" y="2837046"/>
              <a:ext cx="871745" cy="21589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ABC3F91-8092-47A0-8059-843E4D85D949}"/>
                </a:ext>
              </a:extLst>
            </p:cNvPr>
            <p:cNvCxnSpPr>
              <a:cxnSpLocks/>
            </p:cNvCxnSpPr>
            <p:nvPr/>
          </p:nvCxnSpPr>
          <p:spPr>
            <a:xfrm>
              <a:off x="1998868" y="2790340"/>
              <a:ext cx="871745" cy="215898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38FD625-B541-4430-9624-A78D7662E7BB}"/>
                </a:ext>
              </a:extLst>
            </p:cNvPr>
            <p:cNvGrpSpPr/>
            <p:nvPr/>
          </p:nvGrpSpPr>
          <p:grpSpPr>
            <a:xfrm rot="19631654">
              <a:off x="1279432" y="2594175"/>
              <a:ext cx="1447764" cy="786341"/>
              <a:chOff x="2014968" y="6004957"/>
              <a:chExt cx="1447764" cy="78634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B857FC-BF0D-4174-B62A-4C8ED26CB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4968" y="6240308"/>
                <a:ext cx="1101754" cy="272862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183DCE0-5AFC-407C-838A-7C20A13C2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797" y="6208675"/>
                <a:ext cx="1038548" cy="257209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9257CD7-C00F-41B5-AF25-63C01A8565F7}"/>
                  </a:ext>
                </a:extLst>
              </p:cNvPr>
              <p:cNvCxnSpPr>
                <a:cxnSpLocks/>
              </p:cNvCxnSpPr>
              <p:nvPr/>
            </p:nvCxnSpPr>
            <p:spPr>
              <a:xfrm rot="1968346" flipV="1">
                <a:off x="2123084" y="6259211"/>
                <a:ext cx="1291221" cy="443005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4833F7C-0D63-458B-ACFB-5594B65F03F5}"/>
                  </a:ext>
                </a:extLst>
              </p:cNvPr>
              <p:cNvCxnSpPr>
                <a:cxnSpLocks/>
              </p:cNvCxnSpPr>
              <p:nvPr/>
            </p:nvCxnSpPr>
            <p:spPr>
              <a:xfrm rot="1968346" flipV="1">
                <a:off x="2051909" y="6292795"/>
                <a:ext cx="1410823" cy="498503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F2E82BA-E7F4-4CD9-AA80-06B644BBCA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9426" y="6146154"/>
                <a:ext cx="871745" cy="215898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595516D-A793-494D-B09E-0CAC331DA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0799" y="6093623"/>
                <a:ext cx="871745" cy="215898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F0DAA5B-48C4-424F-8546-4731BECFC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3224" y="6004957"/>
                <a:ext cx="871745" cy="215898"/>
              </a:xfrm>
              <a:prstGeom prst="line">
                <a:avLst/>
              </a:prstGeom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7A59E0A-A234-4D43-BBAA-A5C8C16B4883}"/>
                </a:ext>
              </a:extLst>
            </p:cNvPr>
            <p:cNvCxnSpPr>
              <a:cxnSpLocks/>
            </p:cNvCxnSpPr>
            <p:nvPr/>
          </p:nvCxnSpPr>
          <p:spPr>
            <a:xfrm>
              <a:off x="1326894" y="3114642"/>
              <a:ext cx="1038837" cy="257281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82BBE32-3783-46F1-BAC2-C96CAE11B33B}"/>
                </a:ext>
              </a:extLst>
            </p:cNvPr>
            <p:cNvCxnSpPr>
              <a:cxnSpLocks/>
            </p:cNvCxnSpPr>
            <p:nvPr/>
          </p:nvCxnSpPr>
          <p:spPr>
            <a:xfrm>
              <a:off x="1238187" y="3007665"/>
              <a:ext cx="1348572" cy="33399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E32F709-6630-4D0D-9F24-B82EAFA7EB23}"/>
                </a:ext>
              </a:extLst>
            </p:cNvPr>
            <p:cNvCxnSpPr>
              <a:cxnSpLocks/>
            </p:cNvCxnSpPr>
            <p:nvPr/>
          </p:nvCxnSpPr>
          <p:spPr>
            <a:xfrm>
              <a:off x="1238187" y="3120795"/>
              <a:ext cx="953673" cy="23618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08B97A-49A6-4A7A-9128-B54965847A58}"/>
                </a:ext>
              </a:extLst>
            </p:cNvPr>
            <p:cNvCxnSpPr>
              <a:cxnSpLocks/>
            </p:cNvCxnSpPr>
            <p:nvPr/>
          </p:nvCxnSpPr>
          <p:spPr>
            <a:xfrm rot="19631654">
              <a:off x="1603856" y="3034194"/>
              <a:ext cx="1038837" cy="257281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348DD80-5E95-4992-861A-B9A183463651}"/>
                </a:ext>
              </a:extLst>
            </p:cNvPr>
            <p:cNvCxnSpPr>
              <a:cxnSpLocks/>
            </p:cNvCxnSpPr>
            <p:nvPr/>
          </p:nvCxnSpPr>
          <p:spPr>
            <a:xfrm rot="19631654">
              <a:off x="1759377" y="3049092"/>
              <a:ext cx="1038837" cy="257281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AA0CA4-1E82-4027-A637-5A01D96B2DDE}"/>
                </a:ext>
              </a:extLst>
            </p:cNvPr>
            <p:cNvCxnSpPr>
              <a:cxnSpLocks/>
            </p:cNvCxnSpPr>
            <p:nvPr/>
          </p:nvCxnSpPr>
          <p:spPr>
            <a:xfrm rot="19631654">
              <a:off x="1974843" y="3040982"/>
              <a:ext cx="1038837" cy="257281"/>
            </a:xfrm>
            <a:prstGeom prst="line">
              <a:avLst/>
            </a:prstGeom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9C74D9E-3C13-46D3-B983-85DC4BA1BC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25" y="2733157"/>
              <a:ext cx="736063" cy="251948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41DFDC4-073D-4A26-9B07-58DE7F0B6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1893" y="2763005"/>
              <a:ext cx="736063" cy="251948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13AC3F8-4AED-4AC2-9183-1896A7831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9023" y="2800235"/>
              <a:ext cx="1052377" cy="357657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028F5C-7731-450E-A781-2837C72C6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7422" y="2797134"/>
              <a:ext cx="1143982" cy="391575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36BF11C-D6E7-4F55-AA06-7CD8187DF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0897" y="2825163"/>
              <a:ext cx="1208695" cy="413726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E6F898-FB9A-4659-9C8A-998F28779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6130" y="2854150"/>
              <a:ext cx="1182978" cy="404923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3E07ACB-872F-49F8-842A-3607EA7AC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0797" y="2908013"/>
              <a:ext cx="1074678" cy="367853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E91395-F62F-4148-A0DA-945E95E9A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005" y="3032229"/>
              <a:ext cx="736063" cy="251948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4423FDE-82CB-4007-B104-76255F7D4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0310" y="3081731"/>
              <a:ext cx="736063" cy="251948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805395-C9EE-47B3-ABC4-B1D91AFFD788}"/>
                </a:ext>
              </a:extLst>
            </p:cNvPr>
            <p:cNvSpPr txBox="1"/>
            <p:nvPr/>
          </p:nvSpPr>
          <p:spPr>
            <a:xfrm>
              <a:off x="2118036" y="3404482"/>
              <a:ext cx="2946183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  <a:latin typeface="+mn-lt"/>
                </a:rPr>
                <a:t>Interference of reflections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6F918D0-0292-44EA-83AA-57B1135141BC}"/>
                </a:ext>
              </a:extLst>
            </p:cNvPr>
            <p:cNvCxnSpPr>
              <a:cxnSpLocks/>
            </p:cNvCxnSpPr>
            <p:nvPr/>
          </p:nvCxnSpPr>
          <p:spPr>
            <a:xfrm>
              <a:off x="3528006" y="3120785"/>
              <a:ext cx="9361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DB37E5-CF96-476E-9149-6A458C1A4AD0}"/>
                </a:ext>
              </a:extLst>
            </p:cNvPr>
            <p:cNvSpPr txBox="1"/>
            <p:nvPr/>
          </p:nvSpPr>
          <p:spPr>
            <a:xfrm>
              <a:off x="3228595" y="2714994"/>
              <a:ext cx="1756403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Propagating wave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064209-739B-4340-9A8F-B24E954B896D}"/>
                </a:ext>
              </a:extLst>
            </p:cNvPr>
            <p:cNvSpPr txBox="1"/>
            <p:nvPr/>
          </p:nvSpPr>
          <p:spPr>
            <a:xfrm>
              <a:off x="508796" y="3463042"/>
              <a:ext cx="1765712" cy="558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Longitudinal, transverse waves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1E5C3CA-AFD9-441D-8E74-5E6EAF742867}"/>
                </a:ext>
              </a:extLst>
            </p:cNvPr>
            <p:cNvCxnSpPr/>
            <p:nvPr/>
          </p:nvCxnSpPr>
          <p:spPr>
            <a:xfrm flipV="1">
              <a:off x="963205" y="3285793"/>
              <a:ext cx="301201" cy="187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603A6D1-A02E-4075-91D2-C50037B9B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68" y="5412683"/>
            <a:ext cx="3352496" cy="80799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45E757E-E92E-4A10-A3CC-0DD98C802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03" y="4205579"/>
            <a:ext cx="3209480" cy="693637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6587F2F-0659-44C4-B798-6848393F6DEB}"/>
              </a:ext>
            </a:extLst>
          </p:cNvPr>
          <p:cNvSpPr/>
          <p:nvPr/>
        </p:nvSpPr>
        <p:spPr>
          <a:xfrm>
            <a:off x="76825" y="5019173"/>
            <a:ext cx="3765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Bending waves (flexural wave)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669ED03-8470-468F-87AA-13FC3E411D16}"/>
              </a:ext>
            </a:extLst>
          </p:cNvPr>
          <p:cNvSpPr/>
          <p:nvPr/>
        </p:nvSpPr>
        <p:spPr>
          <a:xfrm>
            <a:off x="76825" y="3807961"/>
            <a:ext cx="2843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Extensional waves</a:t>
            </a:r>
          </a:p>
        </p:txBody>
      </p:sp>
      <p:pic>
        <p:nvPicPr>
          <p:cNvPr id="63" name="bending_extensional_waves_propagation">
            <a:hlinkClick r:id="" action="ppaction://media"/>
            <a:extLst>
              <a:ext uri="{FF2B5EF4-FFF2-40B4-BE49-F238E27FC236}">
                <a16:creationId xmlns:a16="http://schemas.microsoft.com/office/drawing/2014/main" id="{5C63473C-9004-47DF-9BC8-08EE7750A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72100" y="2480753"/>
            <a:ext cx="7297830" cy="3329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761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5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E976E-D92B-4238-8A87-924BD64BD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9BEC41B-5324-6C45-BC05-B12BFE6420BB}" type="slidenum">
              <a:rPr lang="nl-NL" smtClean="0"/>
              <a:pPr/>
              <a:t>26</a:t>
            </a:fld>
            <a:endParaRPr lang="nl-NL"/>
          </a:p>
        </p:txBody>
      </p:sp>
      <p:pic>
        <p:nvPicPr>
          <p:cNvPr id="4" name="What Makes Frozen Lakes Sing_">
            <a:hlinkClick r:id="" action="ppaction://media"/>
            <a:extLst>
              <a:ext uri="{FF2B5EF4-FFF2-40B4-BE49-F238E27FC236}">
                <a16:creationId xmlns:a16="http://schemas.microsoft.com/office/drawing/2014/main" id="{158F8A31-3F62-4621-A06C-252A943D9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7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0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DDE7F-0217-4835-B850-5BE9CD6AD14F}"/>
              </a:ext>
            </a:extLst>
          </p:cNvPr>
          <p:cNvSpPr/>
          <p:nvPr/>
        </p:nvSpPr>
        <p:spPr>
          <a:xfrm>
            <a:off x="540000" y="1800000"/>
            <a:ext cx="7644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C00000"/>
                </a:solidFill>
                <a:latin typeface="+mn-lt"/>
                <a:ea typeface="Avenir Book" charset="0"/>
                <a:cs typeface="Avenir Book" charset="0"/>
              </a:rPr>
              <a:t>Bending waves radiate sound </a:t>
            </a:r>
            <a:r>
              <a:rPr lang="en-US" b="1" u="sng" dirty="0">
                <a:solidFill>
                  <a:srgbClr val="C00000"/>
                </a:solidFill>
                <a:latin typeface="+mn-lt"/>
                <a:ea typeface="Avenir Book" charset="0"/>
                <a:cs typeface="Avenir Book" charset="0"/>
              </a:rPr>
              <a:t>in the frequencies above critical frequency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FF02A-A679-4124-A76C-98085B58BBC9}"/>
              </a:ext>
            </a:extLst>
          </p:cNvPr>
          <p:cNvSpPr txBox="1"/>
          <p:nvPr/>
        </p:nvSpPr>
        <p:spPr>
          <a:xfrm>
            <a:off x="6498739" y="4781085"/>
            <a:ext cx="513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Critical (or characteristic) frequency </a:t>
            </a:r>
            <a:r>
              <a:rPr lang="el-GR" i="1" dirty="0">
                <a:solidFill>
                  <a:srgbClr val="000000"/>
                </a:solidFill>
                <a:latin typeface="+mj-lt"/>
              </a:rPr>
              <a:t>ω</a:t>
            </a:r>
            <a:r>
              <a:rPr lang="en-US" i="1" baseline="-25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 (when c = </a:t>
            </a:r>
            <a:r>
              <a:rPr lang="en-US" i="1" dirty="0" err="1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c</a:t>
            </a:r>
            <a:r>
              <a:rPr lang="en-US" i="1" baseline="-25000" dirty="0" err="1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)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2E4A3A89-C715-4D02-A5EB-F1F5E287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9C3D3-9E9C-4F94-AE96-1DB5D59D20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27</a:t>
            </a:fld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616818-368C-4939-B58B-BA7648F7E074}"/>
              </a:ext>
            </a:extLst>
          </p:cNvPr>
          <p:cNvSpPr/>
          <p:nvPr/>
        </p:nvSpPr>
        <p:spPr>
          <a:xfrm>
            <a:off x="540000" y="1260000"/>
            <a:ext cx="6708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radiation from a vibrating plate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D71585-4487-499A-91D0-58AF8E114B71}"/>
              </a:ext>
            </a:extLst>
          </p:cNvPr>
          <p:cNvGrpSpPr/>
          <p:nvPr/>
        </p:nvGrpSpPr>
        <p:grpSpPr>
          <a:xfrm>
            <a:off x="807517" y="2332062"/>
            <a:ext cx="4969800" cy="2193875"/>
            <a:chOff x="800037" y="2466565"/>
            <a:chExt cx="4969800" cy="21938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4F291-2FDD-4AE8-9B20-FAF2822AE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037" y="2466565"/>
              <a:ext cx="4969800" cy="21938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66EB4F-33E5-4B0B-B6BE-45F69F3D00D6}"/>
                </a:ext>
              </a:extLst>
            </p:cNvPr>
            <p:cNvSpPr/>
            <p:nvPr/>
          </p:nvSpPr>
          <p:spPr>
            <a:xfrm>
              <a:off x="999430" y="2611229"/>
              <a:ext cx="446792" cy="487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r="32308"/>
          <a:stretch/>
        </p:blipFill>
        <p:spPr>
          <a:xfrm>
            <a:off x="3597094" y="4698065"/>
            <a:ext cx="1152128" cy="6158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5DA669-923C-4C9E-AD71-1F7C09C4C0CC}"/>
              </a:ext>
            </a:extLst>
          </p:cNvPr>
          <p:cNvSpPr/>
          <p:nvPr/>
        </p:nvSpPr>
        <p:spPr>
          <a:xfrm>
            <a:off x="8212807" y="709965"/>
            <a:ext cx="3766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+mn-lt"/>
                <a:hlinkClick r:id="rId5"/>
              </a:rPr>
              <a:t>https://www.youtube.com/watch?v=OC7_zpyqCrU&amp;t=1s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6A80D-1139-4B3E-886A-07AA5CF8C0DF}"/>
              </a:ext>
            </a:extLst>
          </p:cNvPr>
          <p:cNvSpPr txBox="1"/>
          <p:nvPr/>
        </p:nvSpPr>
        <p:spPr>
          <a:xfrm>
            <a:off x="8212807" y="436855"/>
            <a:ext cx="2615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Video link in the previous slide: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A1B3B-F59D-4087-81F8-19EFA8FD4AF9}"/>
              </a:ext>
            </a:extLst>
          </p:cNvPr>
          <p:cNvSpPr txBox="1"/>
          <p:nvPr/>
        </p:nvSpPr>
        <p:spPr>
          <a:xfrm>
            <a:off x="1167580" y="482134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Coincidence condition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0E84AF-E985-440F-AF35-58141A59D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92"/>
          <a:stretch/>
        </p:blipFill>
        <p:spPr>
          <a:xfrm>
            <a:off x="4825445" y="4709335"/>
            <a:ext cx="549880" cy="61588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2299D4E-8CC3-4F50-B77C-5C33706C7453}"/>
              </a:ext>
            </a:extLst>
          </p:cNvPr>
          <p:cNvGrpSpPr/>
          <p:nvPr/>
        </p:nvGrpSpPr>
        <p:grpSpPr>
          <a:xfrm>
            <a:off x="6456040" y="2434313"/>
            <a:ext cx="6710430" cy="3115339"/>
            <a:chOff x="6456040" y="2434313"/>
            <a:chExt cx="6710430" cy="311533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993E8B-4C76-4D60-91E7-DD7843E78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342" y="2539096"/>
              <a:ext cx="0" cy="17674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F82B220-CF4E-488C-ACDF-2886E578D962}"/>
                </a:ext>
              </a:extLst>
            </p:cNvPr>
            <p:cNvCxnSpPr>
              <a:cxnSpLocks/>
            </p:cNvCxnSpPr>
            <p:nvPr/>
          </p:nvCxnSpPr>
          <p:spPr>
            <a:xfrm>
              <a:off x="6798868" y="4301802"/>
              <a:ext cx="33385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1941752E-8E59-4793-9656-EBC12839F21C}"/>
                </a:ext>
              </a:extLst>
            </p:cNvPr>
            <p:cNvSpPr/>
            <p:nvPr/>
          </p:nvSpPr>
          <p:spPr>
            <a:xfrm>
              <a:off x="6816676" y="3029177"/>
              <a:ext cx="6349794" cy="2520475"/>
            </a:xfrm>
            <a:prstGeom prst="arc">
              <a:avLst>
                <a:gd name="adj1" fmla="val 10793759"/>
                <a:gd name="adj2" fmla="val 16060468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DF5701-274F-4946-8185-C114CC364566}"/>
                </a:ext>
              </a:extLst>
            </p:cNvPr>
            <p:cNvSpPr txBox="1"/>
            <p:nvPr/>
          </p:nvSpPr>
          <p:spPr>
            <a:xfrm>
              <a:off x="9104198" y="4304084"/>
              <a:ext cx="1074958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Frequency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2104FE-4FD5-4893-B9E3-494EDACD6395}"/>
                </a:ext>
              </a:extLst>
            </p:cNvPr>
            <p:cNvSpPr txBox="1"/>
            <p:nvPr/>
          </p:nvSpPr>
          <p:spPr>
            <a:xfrm rot="16200000">
              <a:off x="5998316" y="2913228"/>
              <a:ext cx="1251204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Wave speed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98271B-60FE-476F-9EA9-573D3960D1B7}"/>
                    </a:ext>
                  </a:extLst>
                </p:cNvPr>
                <p:cNvSpPr txBox="1"/>
                <p:nvPr/>
              </p:nvSpPr>
              <p:spPr>
                <a:xfrm>
                  <a:off x="8739156" y="2434313"/>
                  <a:ext cx="1710261" cy="5316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+mn-lt"/>
                    </a:rPr>
                    <a:t>Speed of </a:t>
                  </a:r>
                  <a:br>
                    <a:rPr lang="en-US" sz="1400" dirty="0">
                      <a:latin typeface="+mn-lt"/>
                    </a:rPr>
                  </a:br>
                  <a:r>
                    <a:rPr lang="en-US" sz="1400" dirty="0">
                      <a:latin typeface="+mn-lt"/>
                    </a:rPr>
                    <a:t>bending waves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E98271B-60FE-476F-9EA9-573D3960D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9156" y="2434313"/>
                  <a:ext cx="1710261" cy="531614"/>
                </a:xfrm>
                <a:prstGeom prst="rect">
                  <a:avLst/>
                </a:prstGeom>
                <a:blipFill>
                  <a:blip r:embed="rId6"/>
                  <a:stretch>
                    <a:fillRect l="-1071" t="-1136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68C505-5718-49EC-B954-86F7CF129C39}"/>
              </a:ext>
            </a:extLst>
          </p:cNvPr>
          <p:cNvGrpSpPr/>
          <p:nvPr/>
        </p:nvGrpSpPr>
        <p:grpSpPr>
          <a:xfrm>
            <a:off x="1211678" y="5350806"/>
            <a:ext cx="4643291" cy="1026951"/>
            <a:chOff x="1211678" y="5350806"/>
            <a:chExt cx="4643291" cy="102695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7381613-E5D9-45FA-9866-25E21562F101}"/>
                </a:ext>
              </a:extLst>
            </p:cNvPr>
            <p:cNvGrpSpPr/>
            <p:nvPr/>
          </p:nvGrpSpPr>
          <p:grpSpPr>
            <a:xfrm>
              <a:off x="1211678" y="5350806"/>
              <a:ext cx="2148519" cy="374976"/>
              <a:chOff x="1211678" y="5350806"/>
              <a:chExt cx="2148519" cy="3749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787622E-9252-4B7D-9C39-4DEC249B74E1}"/>
                      </a:ext>
                    </a:extLst>
                  </p:cNvPr>
                  <p:cNvSpPr txBox="1"/>
                  <p:nvPr/>
                </p:nvSpPr>
                <p:spPr>
                  <a:xfrm>
                    <a:off x="1211678" y="5356450"/>
                    <a:ext cx="125641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+mn-lt"/>
                      </a:rPr>
                      <a:t>If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dirty="0">
                        <a:latin typeface="+mn-lt"/>
                      </a:rPr>
                      <a:t>, </a:t>
                    </a: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787622E-9252-4B7D-9C39-4DEC249B74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1678" y="5356450"/>
                    <a:ext cx="125641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369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B11B24DD-C864-4A85-AEE4-54CD89C4D845}"/>
                      </a:ext>
                    </a:extLst>
                  </p:cNvPr>
                  <p:cNvSpPr/>
                  <p:nvPr/>
                </p:nvSpPr>
                <p:spPr>
                  <a:xfrm>
                    <a:off x="2211870" y="5350806"/>
                    <a:ext cx="114832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B11B24DD-C864-4A85-AEE4-54CD89C4D8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1870" y="5350806"/>
                    <a:ext cx="114832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68C966A-3AB5-4CC6-91D3-B5F206E2F2A2}"/>
                    </a:ext>
                  </a:extLst>
                </p:cNvPr>
                <p:cNvSpPr txBox="1"/>
                <p:nvPr/>
              </p:nvSpPr>
              <p:spPr>
                <a:xfrm>
                  <a:off x="2211870" y="5731426"/>
                  <a:ext cx="364309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No solution for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</m:oMath>
                  </a14:m>
                  <a:r>
                    <a:rPr lang="en-US" dirty="0">
                      <a:latin typeface="+mn-lt"/>
                    </a:rPr>
                    <a:t> exists</a:t>
                  </a:r>
                </a:p>
                <a:p>
                  <a:r>
                    <a:rPr lang="en-US" dirty="0">
                      <a:latin typeface="+mn-lt"/>
                      <a:sym typeface="Wingdings" panose="05000000000000000000" pitchFamily="2" charset="2"/>
                    </a:rPr>
                    <a:t> No sound radiation</a:t>
                  </a:r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68C966A-3AB5-4CC6-91D3-B5F206E2F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870" y="5731426"/>
                  <a:ext cx="3643099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508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EFF4D4-0A2F-4895-80ED-EC04CC7580B4}"/>
              </a:ext>
            </a:extLst>
          </p:cNvPr>
          <p:cNvGrpSpPr/>
          <p:nvPr/>
        </p:nvGrpSpPr>
        <p:grpSpPr>
          <a:xfrm>
            <a:off x="6913598" y="3220246"/>
            <a:ext cx="1219788" cy="1434230"/>
            <a:chOff x="6913598" y="3220246"/>
            <a:chExt cx="1219788" cy="143423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FCF7A2-DA20-42C9-A01C-CB31ABE3AC25}"/>
                </a:ext>
              </a:extLst>
            </p:cNvPr>
            <p:cNvCxnSpPr>
              <a:cxnSpLocks/>
            </p:cNvCxnSpPr>
            <p:nvPr/>
          </p:nvCxnSpPr>
          <p:spPr>
            <a:xfrm>
              <a:off x="7865346" y="3349265"/>
              <a:ext cx="0" cy="95730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F4F714-BFA3-4F2C-A93D-D45A2ED00F8D}"/>
                </a:ext>
              </a:extLst>
            </p:cNvPr>
            <p:cNvSpPr txBox="1"/>
            <p:nvPr/>
          </p:nvSpPr>
          <p:spPr>
            <a:xfrm>
              <a:off x="6913598" y="3697177"/>
              <a:ext cx="958378" cy="475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+mn-lt"/>
                </a:rPr>
                <a:t>Critical frequency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70F4940-EA48-4541-B217-CF74872FE2E6}"/>
                    </a:ext>
                  </a:extLst>
                </p:cNvPr>
                <p:cNvSpPr/>
                <p:nvPr/>
              </p:nvSpPr>
              <p:spPr>
                <a:xfrm>
                  <a:off x="7627094" y="4285144"/>
                  <a:ext cx="5062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70F4940-EA48-4541-B217-CF74872FE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094" y="4285144"/>
                  <a:ext cx="506292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B2A24A-C3EA-4609-BE19-A3434086C714}"/>
                </a:ext>
              </a:extLst>
            </p:cNvPr>
            <p:cNvSpPr txBox="1"/>
            <p:nvPr/>
          </p:nvSpPr>
          <p:spPr>
            <a:xfrm>
              <a:off x="7743027" y="3220246"/>
              <a:ext cx="2618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x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5E924E-FF01-42DB-9B28-0746404ACE28}"/>
              </a:ext>
            </a:extLst>
          </p:cNvPr>
          <p:cNvGrpSpPr/>
          <p:nvPr/>
        </p:nvGrpSpPr>
        <p:grpSpPr>
          <a:xfrm>
            <a:off x="7144794" y="5336409"/>
            <a:ext cx="3899814" cy="881227"/>
            <a:chOff x="7144794" y="5336409"/>
            <a:chExt cx="3899814" cy="8812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C1E6533-C03C-4922-8379-FC4BC5902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5495" y="5336409"/>
              <a:ext cx="1579113" cy="8812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CA8865-48F4-4C8E-A36C-CF0766006B6F}"/>
                </a:ext>
              </a:extLst>
            </p:cNvPr>
            <p:cNvSpPr txBox="1"/>
            <p:nvPr/>
          </p:nvSpPr>
          <p:spPr>
            <a:xfrm>
              <a:off x="9058678" y="5648518"/>
              <a:ext cx="709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j-lt"/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000000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DC5F5B5-3B60-4BF3-B277-2AC9E5D32F13}"/>
                    </a:ext>
                  </a:extLst>
                </p:cNvPr>
                <p:cNvSpPr txBox="1"/>
                <p:nvPr/>
              </p:nvSpPr>
              <p:spPr>
                <a:xfrm>
                  <a:off x="7144794" y="5367839"/>
                  <a:ext cx="1785745" cy="818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rad>
                        <m:rad>
                          <m:ra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g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DC5F5B5-3B60-4BF3-B277-2AC9E5D32F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4794" y="5367839"/>
                  <a:ext cx="1785745" cy="818366"/>
                </a:xfrm>
                <a:prstGeom prst="rect">
                  <a:avLst/>
                </a:prstGeom>
                <a:blipFill>
                  <a:blip r:embed="rId12"/>
                  <a:stretch>
                    <a:fillRect b="-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E6F8468-12E5-4864-B385-A824C9C852BA}"/>
              </a:ext>
            </a:extLst>
          </p:cNvPr>
          <p:cNvGrpSpPr/>
          <p:nvPr/>
        </p:nvGrpSpPr>
        <p:grpSpPr>
          <a:xfrm>
            <a:off x="6802387" y="3244331"/>
            <a:ext cx="4423074" cy="523220"/>
            <a:chOff x="6816676" y="3244331"/>
            <a:chExt cx="4423074" cy="52322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ABC174F-63FC-4491-A757-5C7371010AE9}"/>
                </a:ext>
              </a:extLst>
            </p:cNvPr>
            <p:cNvCxnSpPr/>
            <p:nvPr/>
          </p:nvCxnSpPr>
          <p:spPr>
            <a:xfrm>
              <a:off x="6816676" y="3349265"/>
              <a:ext cx="31748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29F8-3062-4D0D-BFC8-6E06103F9D72}"/>
                </a:ext>
              </a:extLst>
            </p:cNvPr>
            <p:cNvSpPr txBox="1"/>
            <p:nvPr/>
          </p:nvSpPr>
          <p:spPr>
            <a:xfrm>
              <a:off x="10023864" y="3244331"/>
              <a:ext cx="1215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Sound speed</a:t>
              </a:r>
              <a:br>
                <a:rPr lang="en-US" sz="1400" dirty="0">
                  <a:latin typeface="+mn-lt"/>
                </a:rPr>
              </a:br>
              <a:r>
                <a:rPr lang="en-US" sz="1400" dirty="0">
                  <a:latin typeface="+mn-lt"/>
                </a:rPr>
                <a:t>in air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40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387"/>
    </mc:Choice>
    <mc:Fallback xmlns="">
      <p:transition spd="slow" advTm="14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BEFA9F2A-FDBD-4080-93C5-3CE0926751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3278330"/>
            <a:ext cx="3406623" cy="25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6E631E78-9CFA-445F-BAF3-C7E1024F58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01" y="3277498"/>
            <a:ext cx="3406623" cy="25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8AAE74-0A67-479C-AF15-EE61B44E5AFC}"/>
              </a:ext>
            </a:extLst>
          </p:cNvPr>
          <p:cNvSpPr/>
          <p:nvPr/>
        </p:nvSpPr>
        <p:spPr>
          <a:xfrm>
            <a:off x="2135561" y="2780928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en-US" baseline="-25000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= 1.5 c</a:t>
            </a:r>
            <a:endParaRPr lang="en-US" i="0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F416DE-89B4-4E12-AE48-FE858CD17C13}"/>
              </a:ext>
            </a:extLst>
          </p:cNvPr>
          <p:cNvSpPr/>
          <p:nvPr/>
        </p:nvSpPr>
        <p:spPr>
          <a:xfrm>
            <a:off x="6333736" y="2780928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en-US" baseline="-25000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= 1.1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71B1C9-2632-45F4-BF3C-21C1CEC29F24}"/>
              </a:ext>
            </a:extLst>
          </p:cNvPr>
          <p:cNvSpPr/>
          <p:nvPr/>
        </p:nvSpPr>
        <p:spPr>
          <a:xfrm>
            <a:off x="1991545" y="1800001"/>
            <a:ext cx="3655744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For 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c</a:t>
            </a:r>
            <a:r>
              <a:rPr lang="en-US" baseline="-25000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</a:t>
            </a:r>
            <a:r>
              <a:rPr lang="en-US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&gt; c (or </a:t>
            </a:r>
            <a:r>
              <a:rPr lang="el-GR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λ</a:t>
            </a:r>
            <a:r>
              <a:rPr lang="en-US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 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&gt; </a:t>
            </a:r>
            <a:r>
              <a:rPr lang="el-GR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λ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or </a:t>
            </a:r>
            <a:r>
              <a:rPr lang="el-GR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ω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&gt; </a:t>
            </a:r>
            <a:r>
              <a:rPr lang="el-GR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ω</a:t>
            </a:r>
            <a:r>
              <a:rPr lang="en-US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),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  <a:latin typeface="+mn-lt"/>
                <a:ea typeface="Avenir Book" charset="0"/>
                <a:cs typeface="Avenir Book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  <a:latin typeface="+mn-lt"/>
                <a:ea typeface="Avenir Book" charset="0"/>
                <a:cs typeface="Avenir Book" charset="0"/>
              </a:rPr>
              <a:t>plane wave radiation that satisfies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6C883-53A4-4AC9-B41B-A02B42DD6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289" y="2050950"/>
            <a:ext cx="1705470" cy="617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4BFAA4-08FD-4502-B725-04171AEBD954}"/>
                  </a:ext>
                </a:extLst>
              </p:cNvPr>
              <p:cNvSpPr txBox="1"/>
              <p:nvPr/>
            </p:nvSpPr>
            <p:spPr>
              <a:xfrm>
                <a:off x="2158997" y="5879411"/>
                <a:ext cx="208877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asin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)≈41.81°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4BFAA4-08FD-4502-B725-04171AEBD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97" y="5879411"/>
                <a:ext cx="2088777" cy="462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B8E72E-4351-46C3-ABD5-23191EDE1F3B}"/>
                  </a:ext>
                </a:extLst>
              </p:cNvPr>
              <p:cNvSpPr txBox="1"/>
              <p:nvPr/>
            </p:nvSpPr>
            <p:spPr>
              <a:xfrm>
                <a:off x="6472172" y="5879410"/>
                <a:ext cx="2088777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asin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1.1</m:t>
                          </m:r>
                        </m:den>
                      </m:f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)≈65.38°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B8E72E-4351-46C3-ABD5-23191EDE1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172" y="5879410"/>
                <a:ext cx="2088777" cy="461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D5DEB4D-54C1-4E0F-9F19-AAE57EC71FFB}"/>
              </a:ext>
            </a:extLst>
          </p:cNvPr>
          <p:cNvSpPr/>
          <p:nvPr/>
        </p:nvSpPr>
        <p:spPr>
          <a:xfrm>
            <a:off x="7504624" y="656244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https://www.acs.psu.edu/drussell/Demos/EvanescentWaves/EvanescentWaves.html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65B7E3-5C40-4282-AC43-E50B7A086E9D}"/>
              </a:ext>
            </a:extLst>
          </p:cNvPr>
          <p:cNvCxnSpPr/>
          <p:nvPr/>
        </p:nvCxnSpPr>
        <p:spPr>
          <a:xfrm flipV="1">
            <a:off x="2937173" y="4922913"/>
            <a:ext cx="407279" cy="648072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2B1319-B07A-4360-B018-AC4CB19A2EAB}"/>
              </a:ext>
            </a:extLst>
          </p:cNvPr>
          <p:cNvCxnSpPr>
            <a:cxnSpLocks/>
          </p:cNvCxnSpPr>
          <p:nvPr/>
        </p:nvCxnSpPr>
        <p:spPr>
          <a:xfrm flipH="1" flipV="1">
            <a:off x="2937172" y="4826781"/>
            <a:ext cx="0" cy="744736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7F2198-35B4-429C-A04B-F482CDCF9A74}"/>
                  </a:ext>
                </a:extLst>
              </p:cNvPr>
              <p:cNvSpPr/>
              <p:nvPr/>
            </p:nvSpPr>
            <p:spPr>
              <a:xfrm>
                <a:off x="2875397" y="4928127"/>
                <a:ext cx="36708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7F2198-35B4-429C-A04B-F482CDCF9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397" y="4928127"/>
                <a:ext cx="36708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DBFBB67A-A5DC-400F-93B2-B0D34E8E69DE}"/>
              </a:ext>
            </a:extLst>
          </p:cNvPr>
          <p:cNvSpPr/>
          <p:nvPr/>
        </p:nvSpPr>
        <p:spPr>
          <a:xfrm>
            <a:off x="2617432" y="5242334"/>
            <a:ext cx="646468" cy="646468"/>
          </a:xfrm>
          <a:prstGeom prst="arc">
            <a:avLst>
              <a:gd name="adj1" fmla="val 16197526"/>
              <a:gd name="adj2" fmla="val 18167729"/>
            </a:avLst>
          </a:prstGeom>
          <a:ln w="6350">
            <a:solidFill>
              <a:srgbClr val="000000"/>
            </a:solidFill>
            <a:headEnd type="triangle" w="sm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46346EE2-C7F3-49EB-9894-E0F5E589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847B6-DAFC-442D-A96F-073DF03E3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28</a:t>
            </a:fld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875708-3E5D-4B70-85A7-53A00F58E8E2}"/>
              </a:ext>
            </a:extLst>
          </p:cNvPr>
          <p:cNvSpPr/>
          <p:nvPr/>
        </p:nvSpPr>
        <p:spPr>
          <a:xfrm>
            <a:off x="540000" y="1260000"/>
            <a:ext cx="6708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radiation from a vibrating plate</a:t>
            </a:r>
          </a:p>
        </p:txBody>
      </p:sp>
    </p:spTree>
    <p:extLst>
      <p:ext uri="{BB962C8B-B14F-4D97-AF65-F5344CB8AC3E}">
        <p14:creationId xmlns:p14="http://schemas.microsoft.com/office/powerpoint/2010/main" val="22961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48"/>
    </mc:Choice>
    <mc:Fallback xmlns="">
      <p:transition spd="slow" advTm="401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39998" y="1718698"/>
            <a:ext cx="317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Sound waves in isotropic solids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14" y="2275678"/>
            <a:ext cx="3110439" cy="19389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8F69A-0FF0-4655-91A2-848F2E76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 </a:t>
            </a:r>
            <a:r>
              <a:rPr lang="en-US" dirty="0"/>
              <a:t>Building Acoustics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F26F3-8F88-4D1B-8EF8-FBD6576E0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C3786-76A7-47D2-8D7D-0B752D755029}"/>
              </a:ext>
            </a:extLst>
          </p:cNvPr>
          <p:cNvSpPr/>
          <p:nvPr/>
        </p:nvSpPr>
        <p:spPr>
          <a:xfrm>
            <a:off x="4295800" y="1718698"/>
            <a:ext cx="187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Building Acoustics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4BA079-F26C-4D50-BC83-F0965D56A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4" b="-342"/>
          <a:stretch/>
        </p:blipFill>
        <p:spPr>
          <a:xfrm>
            <a:off x="8377374" y="2365523"/>
            <a:ext cx="2834494" cy="1889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2F30B5-205B-4D96-A1AB-D6E792C28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143" y="4618429"/>
            <a:ext cx="2973423" cy="17628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890422-3012-43C2-BC4D-9C5F0EE4E2BB}"/>
              </a:ext>
            </a:extLst>
          </p:cNvPr>
          <p:cNvSpPr/>
          <p:nvPr/>
        </p:nvSpPr>
        <p:spPr>
          <a:xfrm>
            <a:off x="8035572" y="1725324"/>
            <a:ext cx="27562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Sound reduction through</a:t>
            </a:r>
            <a:b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multiple surfaces and 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866A82-D015-4194-8FFE-782C48766634}"/>
              </a:ext>
            </a:extLst>
          </p:cNvPr>
          <p:cNvSpPr/>
          <p:nvPr/>
        </p:nvSpPr>
        <p:spPr>
          <a:xfrm>
            <a:off x="8035572" y="4252164"/>
            <a:ext cx="2834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Flanking sound transmission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8A0A1-673D-4BB1-A9B7-E699B468BBFF}"/>
              </a:ext>
            </a:extLst>
          </p:cNvPr>
          <p:cNvSpPr/>
          <p:nvPr/>
        </p:nvSpPr>
        <p:spPr>
          <a:xfrm>
            <a:off x="479376" y="12600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Lecture B.1 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(Chapter 10)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5163E4-2965-485A-8A40-CDDF7A58F066}"/>
              </a:ext>
            </a:extLst>
          </p:cNvPr>
          <p:cNvSpPr/>
          <p:nvPr/>
        </p:nvSpPr>
        <p:spPr>
          <a:xfrm>
            <a:off x="4214466" y="1260000"/>
            <a:ext cx="3177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Lecture B.2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 (Chapter 14)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2822FC-7192-4FD4-BFE6-437C39883ACF}"/>
              </a:ext>
            </a:extLst>
          </p:cNvPr>
          <p:cNvSpPr/>
          <p:nvPr/>
        </p:nvSpPr>
        <p:spPr>
          <a:xfrm>
            <a:off x="7947557" y="1260000"/>
            <a:ext cx="3549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Lecture B.3 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Vigran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 Chapter 9)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3C2F9D-E43A-4B60-9F65-CE8B18C8CC97}"/>
              </a:ext>
            </a:extLst>
          </p:cNvPr>
          <p:cNvCxnSpPr/>
          <p:nvPr/>
        </p:nvCxnSpPr>
        <p:spPr>
          <a:xfrm>
            <a:off x="4079776" y="1340768"/>
            <a:ext cx="0" cy="504056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4C4D09-A3F5-4006-9CB8-C6847E2A540C}"/>
              </a:ext>
            </a:extLst>
          </p:cNvPr>
          <p:cNvCxnSpPr/>
          <p:nvPr/>
        </p:nvCxnSpPr>
        <p:spPr>
          <a:xfrm>
            <a:off x="7824192" y="1340768"/>
            <a:ext cx="0" cy="504056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52010D0-916A-4E7A-94E7-CAA1A81880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91"/>
          <a:stretch/>
        </p:blipFill>
        <p:spPr>
          <a:xfrm>
            <a:off x="582625" y="2329812"/>
            <a:ext cx="3094484" cy="20312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CA9C6C-E4FA-4926-B23B-16AA1F4A4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60" y="4869160"/>
            <a:ext cx="3016613" cy="967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E78101-DD15-4B2E-8D68-020246E30174}"/>
              </a:ext>
            </a:extLst>
          </p:cNvPr>
          <p:cNvSpPr/>
          <p:nvPr/>
        </p:nvSpPr>
        <p:spPr>
          <a:xfrm>
            <a:off x="5063231" y="4596872"/>
            <a:ext cx="108198" cy="15121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FC5DE5-83B3-478A-A73F-EB1D1ACB1B05}"/>
              </a:ext>
            </a:extLst>
          </p:cNvPr>
          <p:cNvSpPr/>
          <p:nvPr/>
        </p:nvSpPr>
        <p:spPr>
          <a:xfrm>
            <a:off x="6602121" y="4618429"/>
            <a:ext cx="98362" cy="15121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008366-EF32-449B-B8FC-F5EB8219A13C}"/>
              </a:ext>
            </a:extLst>
          </p:cNvPr>
          <p:cNvSpPr/>
          <p:nvPr/>
        </p:nvSpPr>
        <p:spPr>
          <a:xfrm>
            <a:off x="6829530" y="4619072"/>
            <a:ext cx="98362" cy="151216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8E1304-F6FF-4CE4-B53F-060D25B56DBC}"/>
              </a:ext>
            </a:extLst>
          </p:cNvPr>
          <p:cNvCxnSpPr/>
          <p:nvPr/>
        </p:nvCxnSpPr>
        <p:spPr>
          <a:xfrm>
            <a:off x="4583832" y="5301208"/>
            <a:ext cx="360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C644DF-FE9C-4F0A-9E7D-40B25DE32154}"/>
              </a:ext>
            </a:extLst>
          </p:cNvPr>
          <p:cNvCxnSpPr/>
          <p:nvPr/>
        </p:nvCxnSpPr>
        <p:spPr>
          <a:xfrm>
            <a:off x="5303912" y="5301208"/>
            <a:ext cx="360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F78FA8-CEA4-408D-8609-F371D7B33913}"/>
              </a:ext>
            </a:extLst>
          </p:cNvPr>
          <p:cNvCxnSpPr/>
          <p:nvPr/>
        </p:nvCxnSpPr>
        <p:spPr>
          <a:xfrm>
            <a:off x="6160388" y="5301208"/>
            <a:ext cx="360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9516BA-AD80-4B94-80CB-39AE1199EFDC}"/>
              </a:ext>
            </a:extLst>
          </p:cNvPr>
          <p:cNvCxnSpPr/>
          <p:nvPr/>
        </p:nvCxnSpPr>
        <p:spPr>
          <a:xfrm>
            <a:off x="7032104" y="5301208"/>
            <a:ext cx="360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4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5"/>
    </mc:Choice>
    <mc:Fallback xmlns="">
      <p:transition spd="slow" advTm="2062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BA4A15-AAB7-4CB5-9B4A-F5F8168B9C32}"/>
              </a:ext>
            </a:extLst>
          </p:cNvPr>
          <p:cNvSpPr/>
          <p:nvPr/>
        </p:nvSpPr>
        <p:spPr>
          <a:xfrm>
            <a:off x="1991544" y="1800000"/>
            <a:ext cx="662473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For 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c</a:t>
            </a:r>
            <a:r>
              <a:rPr lang="en-US" baseline="-25000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</a:t>
            </a:r>
            <a:r>
              <a:rPr lang="en-US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&lt; c (or </a:t>
            </a:r>
            <a:r>
              <a:rPr lang="el-GR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λ</a:t>
            </a:r>
            <a:r>
              <a:rPr lang="en-US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 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&lt; </a:t>
            </a:r>
            <a:r>
              <a:rPr lang="el-GR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λ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or </a:t>
            </a:r>
            <a:r>
              <a:rPr lang="el-GR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ω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&lt; </a:t>
            </a:r>
            <a:r>
              <a:rPr lang="el-GR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ω</a:t>
            </a:r>
            <a:r>
              <a:rPr lang="en-US" baseline="-25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),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  <a:latin typeface="+mn-lt"/>
                <a:ea typeface="Avenir Book" charset="0"/>
                <a:cs typeface="Avenir Book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  <a:latin typeface="+mn-lt"/>
                <a:ea typeface="Avenir Book" charset="0"/>
                <a:cs typeface="Avenir Book" charset="0"/>
              </a:rPr>
              <a:t>no radiation of sound</a:t>
            </a:r>
            <a:endParaRPr lang="en-US" b="1" dirty="0">
              <a:solidFill>
                <a:srgbClr val="C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044A8D01-A78D-41B5-8DE6-82749C4519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01" y="3250298"/>
            <a:ext cx="3406623" cy="25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13D6FFD2-8EE0-41DC-919C-852379018F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01" y="3250298"/>
            <a:ext cx="3406623" cy="25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17D8BD-E631-4F9B-96FE-61E6F59B2476}"/>
              </a:ext>
            </a:extLst>
          </p:cNvPr>
          <p:cNvSpPr/>
          <p:nvPr/>
        </p:nvSpPr>
        <p:spPr>
          <a:xfrm>
            <a:off x="2135560" y="2753728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en-US" baseline="-25000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= 0.95 c</a:t>
            </a:r>
            <a:endParaRPr lang="en-US" i="0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530E8C-B7E3-44FB-A663-BF15E1E37D85}"/>
              </a:ext>
            </a:extLst>
          </p:cNvPr>
          <p:cNvSpPr/>
          <p:nvPr/>
        </p:nvSpPr>
        <p:spPr>
          <a:xfrm>
            <a:off x="6333736" y="2753728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en-US" baseline="-25000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 = 0.75 c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B412261-012C-4E10-A193-5E29F18D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35FA66-F91C-49DF-87B7-291F2DED2E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29</a:t>
            </a:fld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F9E987-E07B-4696-84B2-2F868FA8BE58}"/>
              </a:ext>
            </a:extLst>
          </p:cNvPr>
          <p:cNvSpPr/>
          <p:nvPr/>
        </p:nvSpPr>
        <p:spPr>
          <a:xfrm>
            <a:off x="540000" y="1260000"/>
            <a:ext cx="6708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radiation from a vibrating plate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27507-D9DF-46B3-B24B-27865483F6CB}"/>
              </a:ext>
            </a:extLst>
          </p:cNvPr>
          <p:cNvSpPr/>
          <p:nvPr/>
        </p:nvSpPr>
        <p:spPr>
          <a:xfrm>
            <a:off x="7504624" y="656244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https://www.acs.psu.edu/drussell/Demos/EvanescentWaves/EvanescentWaves.html</a:t>
            </a:r>
          </a:p>
        </p:txBody>
      </p:sp>
    </p:spTree>
    <p:extLst>
      <p:ext uri="{BB962C8B-B14F-4D97-AF65-F5344CB8AC3E}">
        <p14:creationId xmlns:p14="http://schemas.microsoft.com/office/powerpoint/2010/main" val="44688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3"/>
    </mc:Choice>
    <mc:Fallback xmlns="">
      <p:transition spd="slow" advTm="29473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45B2-FA34-4947-AC08-8D96019D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AB478-F510-4760-AA18-B3DEFBC266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30</a:t>
            </a:fld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542B4-1215-41F5-AC57-59BC0960EC63}"/>
              </a:ext>
            </a:extLst>
          </p:cNvPr>
          <p:cNvSpPr/>
          <p:nvPr/>
        </p:nvSpPr>
        <p:spPr>
          <a:xfrm>
            <a:off x="540000" y="1260000"/>
            <a:ext cx="6708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radiation from a vibrating 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6CA2B-1A7C-4FFB-BE57-5F2BC42E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21" y="2794887"/>
            <a:ext cx="4055321" cy="2436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B925C4-B6D7-4AE3-BDFF-4B1581CB6BBE}"/>
              </a:ext>
            </a:extLst>
          </p:cNvPr>
          <p:cNvSpPr/>
          <p:nvPr/>
        </p:nvSpPr>
        <p:spPr>
          <a:xfrm>
            <a:off x="540000" y="1800000"/>
            <a:ext cx="7644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C00000"/>
                </a:solidFill>
                <a:latin typeface="+mn-lt"/>
                <a:ea typeface="Avenir Book" charset="0"/>
                <a:cs typeface="Avenir Book" charset="0"/>
              </a:rPr>
              <a:t>Bending waves radiate sound </a:t>
            </a:r>
            <a:r>
              <a:rPr lang="en-US" b="1" u="sng" dirty="0">
                <a:solidFill>
                  <a:srgbClr val="C00000"/>
                </a:solidFill>
                <a:latin typeface="+mn-lt"/>
                <a:ea typeface="Avenir Book" charset="0"/>
                <a:cs typeface="Avenir Book" charset="0"/>
              </a:rPr>
              <a:t>in the frequencies above critical frequency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7DB8-C1E0-437B-8071-2C6410F6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0" y="2591170"/>
            <a:ext cx="1579113" cy="88122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B724FD-33B6-43A1-90C6-B20B683F75A2}"/>
                  </a:ext>
                </a:extLst>
              </p:cNvPr>
              <p:cNvSpPr/>
              <p:nvPr/>
            </p:nvSpPr>
            <p:spPr>
              <a:xfrm>
                <a:off x="1012600" y="4765139"/>
                <a:ext cx="193031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: Specific mass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B724FD-33B6-43A1-90C6-B20B683F7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00" y="4765139"/>
                <a:ext cx="1930315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4A3F97-7370-4AF6-9F6A-D1E3EDC71AC8}"/>
                  </a:ext>
                </a:extLst>
              </p:cNvPr>
              <p:cNvSpPr/>
              <p:nvPr/>
            </p:nvSpPr>
            <p:spPr>
              <a:xfrm>
                <a:off x="1400023" y="5061887"/>
                <a:ext cx="114855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4A3F97-7370-4AF6-9F6A-D1E3EDC71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023" y="5061887"/>
                <a:ext cx="1148559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7AFEF7-D2FD-45A7-AC29-D3F904F96687}"/>
                  </a:ext>
                </a:extLst>
              </p:cNvPr>
              <p:cNvSpPr/>
              <p:nvPr/>
            </p:nvSpPr>
            <p:spPr>
              <a:xfrm>
                <a:off x="3381683" y="4045059"/>
                <a:ext cx="219976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j-lt"/>
                    <a:ea typeface="Avenir Book" charset="0"/>
                    <a:cs typeface="Avenir Book" charset="0"/>
                  </a:rPr>
                  <a:t>: Plate thickness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7AFEF7-D2FD-45A7-AC29-D3F904F96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83" y="4045059"/>
                <a:ext cx="2199766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B69D47-A372-426C-8C1A-F13388A0DEFB}"/>
                  </a:ext>
                </a:extLst>
              </p:cNvPr>
              <p:cNvSpPr/>
              <p:nvPr/>
            </p:nvSpPr>
            <p:spPr>
              <a:xfrm>
                <a:off x="1198063" y="3981619"/>
                <a:ext cx="170168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B69D47-A372-426C-8C1A-F13388A0D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063" y="3981619"/>
                <a:ext cx="1701684" cy="645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A67BBE-9C54-4DA9-844E-02E040F5A669}"/>
                  </a:ext>
                </a:extLst>
              </p:cNvPr>
              <p:cNvSpPr/>
              <p:nvPr/>
            </p:nvSpPr>
            <p:spPr>
              <a:xfrm>
                <a:off x="981806" y="3614524"/>
                <a:ext cx="18385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Bending stiffness</a:t>
                </a:r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A67BBE-9C54-4DA9-844E-02E040F5A6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06" y="3614524"/>
                <a:ext cx="1838580" cy="338554"/>
              </a:xfrm>
              <a:prstGeom prst="rect">
                <a:avLst/>
              </a:prstGeom>
              <a:blipFill>
                <a:blip r:embed="rId8"/>
                <a:stretch>
                  <a:fillRect t="-5455" r="-662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AAE6BF-B2CD-4C36-9582-40D5C0587DDB}"/>
                  </a:ext>
                </a:extLst>
              </p:cNvPr>
              <p:cNvSpPr/>
              <p:nvPr/>
            </p:nvSpPr>
            <p:spPr>
              <a:xfrm>
                <a:off x="3381683" y="4468723"/>
                <a:ext cx="2570301" cy="867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>
                    <a:latin typeface="+mn-lt"/>
                  </a:rPr>
                  <a:t>: Young’s modulus [Pa]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: 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Mass density [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: Poisson’s ratio</a:t>
                </a:r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AAE6BF-B2CD-4C36-9582-40D5C0587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83" y="4468723"/>
                <a:ext cx="2570301" cy="867353"/>
              </a:xfrm>
              <a:prstGeom prst="rect">
                <a:avLst/>
              </a:prstGeom>
              <a:blipFill>
                <a:blip r:embed="rId9"/>
                <a:stretch>
                  <a:fillRect t="-2113" b="-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191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289A-4C7A-4584-8476-187145916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10.3 Wave in plates and bars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F575A8-CCEA-4615-92AE-C8461B1CEA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31</a:t>
            </a:fld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B5924A-254E-4A85-9384-B52B5E613557}"/>
              </a:ext>
            </a:extLst>
          </p:cNvPr>
          <p:cNvSpPr/>
          <p:nvPr/>
        </p:nvSpPr>
        <p:spPr>
          <a:xfrm>
            <a:off x="540000" y="1260000"/>
            <a:ext cx="6708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radiation from a vibrating plate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F5660C-31A4-4867-AE5A-A7D873350BB2}"/>
                  </a:ext>
                </a:extLst>
              </p:cNvPr>
              <p:cNvSpPr/>
              <p:nvPr/>
            </p:nvSpPr>
            <p:spPr>
              <a:xfrm>
                <a:off x="7415284" y="2355157"/>
                <a:ext cx="2082814" cy="559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7F5660C-31A4-4867-AE5A-A7D873350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284" y="2355157"/>
                <a:ext cx="2082814" cy="559897"/>
              </a:xfrm>
              <a:prstGeom prst="rect">
                <a:avLst/>
              </a:prstGeom>
              <a:blipFill>
                <a:blip r:embed="rId2"/>
                <a:stretch>
                  <a:fillRect l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77DCE6-C658-4D3F-A96B-C9A31E9BA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2223279"/>
            <a:ext cx="1579113" cy="881227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07CE-EA23-40A9-8603-287421F614D0}"/>
              </a:ext>
            </a:extLst>
          </p:cNvPr>
          <p:cNvSpPr txBox="1"/>
          <p:nvPr/>
        </p:nvSpPr>
        <p:spPr>
          <a:xfrm>
            <a:off x="5504694" y="180618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Critical frequency of a plate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8CCCE6-62BB-4312-A09D-F94D6E44E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129482"/>
            <a:ext cx="4508452" cy="1821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411F1-9E13-42F7-8E26-9EF6DB362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60" y="4562727"/>
            <a:ext cx="4456406" cy="1847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98CCC-78A7-4651-A706-824FB1EA3C4E}"/>
              </a:ext>
            </a:extLst>
          </p:cNvPr>
          <p:cNvSpPr txBox="1"/>
          <p:nvPr/>
        </p:nvSpPr>
        <p:spPr>
          <a:xfrm>
            <a:off x="540000" y="1800000"/>
            <a:ext cx="3251744" cy="36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Ice layer of thickness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51E12-16B9-4297-B0B3-7DD878DF08A2}"/>
              </a:ext>
            </a:extLst>
          </p:cNvPr>
          <p:cNvSpPr txBox="1"/>
          <p:nvPr/>
        </p:nvSpPr>
        <p:spPr>
          <a:xfrm>
            <a:off x="540000" y="4070427"/>
            <a:ext cx="3251744" cy="36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Ice layer of thickness B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C4BD63-B85C-473E-9D49-CA871F0858FD}"/>
              </a:ext>
            </a:extLst>
          </p:cNvPr>
          <p:cNvGrpSpPr/>
          <p:nvPr/>
        </p:nvGrpSpPr>
        <p:grpSpPr>
          <a:xfrm>
            <a:off x="5740489" y="4907538"/>
            <a:ext cx="4905508" cy="808791"/>
            <a:chOff x="5740489" y="4907538"/>
            <a:chExt cx="4905508" cy="8087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70A13C-1DA7-4584-9BEB-BCB0636B364C}"/>
                </a:ext>
              </a:extLst>
            </p:cNvPr>
            <p:cNvSpPr txBox="1"/>
            <p:nvPr/>
          </p:nvSpPr>
          <p:spPr>
            <a:xfrm>
              <a:off x="5740489" y="4907538"/>
              <a:ext cx="1912713" cy="36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Case: Thickness 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8835B6D-FD11-4AD4-ACF6-09C75DE6D019}"/>
                    </a:ext>
                  </a:extLst>
                </p:cNvPr>
                <p:cNvSpPr txBox="1"/>
                <p:nvPr/>
              </p:nvSpPr>
              <p:spPr>
                <a:xfrm>
                  <a:off x="6213042" y="5339586"/>
                  <a:ext cx="16111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=1500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8835B6D-FD11-4AD4-ACF6-09C75DE6D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042" y="5339586"/>
                  <a:ext cx="161115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C852E2-2908-44C3-AC7A-5D1457C15EF7}"/>
                </a:ext>
              </a:extLst>
            </p:cNvPr>
            <p:cNvSpPr txBox="1"/>
            <p:nvPr/>
          </p:nvSpPr>
          <p:spPr>
            <a:xfrm>
              <a:off x="7795989" y="5346997"/>
              <a:ext cx="2850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  <a:sym typeface="Wingdings" panose="05000000000000000000" pitchFamily="2" charset="2"/>
                </a:rPr>
                <a:t> thickness = 1.3 cm 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6F4744-DD90-4758-8882-6CC683845512}"/>
              </a:ext>
            </a:extLst>
          </p:cNvPr>
          <p:cNvSpPr txBox="1"/>
          <p:nvPr/>
        </p:nvSpPr>
        <p:spPr>
          <a:xfrm>
            <a:off x="407368" y="6440637"/>
            <a:ext cx="5949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Data from edX course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RWTHTUMx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CA101.1x: Fundamentals of Communication Acoustics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B3D0F-8A26-4C54-839A-15F4F2DCF695}"/>
                  </a:ext>
                </a:extLst>
              </p:cNvPr>
              <p:cNvSpPr txBox="1"/>
              <p:nvPr/>
            </p:nvSpPr>
            <p:spPr>
              <a:xfrm>
                <a:off x="9779885" y="2393784"/>
                <a:ext cx="1853521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=9.1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f>
                        <m:fPr>
                          <m:type m:val="li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916.7</m:t>
                      </m:r>
                      <m:f>
                        <m:fPr>
                          <m:type m:val="li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=0.33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340</m:t>
                      </m:r>
                      <m:f>
                        <m:fPr>
                          <m:type m:val="li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EB3D0F-8A26-4C54-839A-15F4F2DCF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885" y="2393784"/>
                <a:ext cx="1853521" cy="1015663"/>
              </a:xfrm>
              <a:prstGeom prst="rect">
                <a:avLst/>
              </a:prstGeom>
              <a:blipFill>
                <a:blip r:embed="rId7"/>
                <a:stretch>
                  <a:fillRect l="-1645" t="-38554" r="-17763" b="-5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B81D694E-B078-43C8-9DDF-4E16D5F8986F}"/>
              </a:ext>
            </a:extLst>
          </p:cNvPr>
          <p:cNvSpPr/>
          <p:nvPr/>
        </p:nvSpPr>
        <p:spPr>
          <a:xfrm>
            <a:off x="9665238" y="2364439"/>
            <a:ext cx="2082814" cy="1015663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CF18E-2D07-49D8-AC93-0F710BA3F963}"/>
              </a:ext>
            </a:extLst>
          </p:cNvPr>
          <p:cNvGrpSpPr/>
          <p:nvPr/>
        </p:nvGrpSpPr>
        <p:grpSpPr>
          <a:xfrm>
            <a:off x="5504694" y="3448467"/>
            <a:ext cx="5097278" cy="1241082"/>
            <a:chOff x="5504694" y="3448467"/>
            <a:chExt cx="5097278" cy="1241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817B29B-FFAA-4384-976E-43D72E926AAF}"/>
                    </a:ext>
                  </a:extLst>
                </p:cNvPr>
                <p:cNvSpPr txBox="1"/>
                <p:nvPr/>
              </p:nvSpPr>
              <p:spPr>
                <a:xfrm>
                  <a:off x="6213042" y="4312806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=250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817B29B-FFAA-4384-976E-43D72E926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3042" y="4312806"/>
                  <a:ext cx="144016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EECFE4-FDE5-4816-9BDB-739D60F7AF9A}"/>
                </a:ext>
              </a:extLst>
            </p:cNvPr>
            <p:cNvSpPr txBox="1"/>
            <p:nvPr/>
          </p:nvSpPr>
          <p:spPr>
            <a:xfrm>
              <a:off x="5735960" y="3933056"/>
              <a:ext cx="1939153" cy="366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Case: Thickness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DE9172-E1B8-44CA-B71B-7EC33410B0BC}"/>
                </a:ext>
              </a:extLst>
            </p:cNvPr>
            <p:cNvSpPr txBox="1"/>
            <p:nvPr/>
          </p:nvSpPr>
          <p:spPr>
            <a:xfrm>
              <a:off x="7751964" y="4320217"/>
              <a:ext cx="2850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  <a:sym typeface="Wingdings" panose="05000000000000000000" pitchFamily="2" charset="2"/>
                </a:rPr>
                <a:t> thickness = 7.6 cm </a:t>
              </a:r>
              <a:endParaRPr lang="en-US" dirty="0">
                <a:latin typeface="+mj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836581-5378-4493-881E-E9F38B5847D2}"/>
                </a:ext>
              </a:extLst>
            </p:cNvPr>
            <p:cNvSpPr txBox="1"/>
            <p:nvPr/>
          </p:nvSpPr>
          <p:spPr>
            <a:xfrm>
              <a:off x="5504694" y="3448467"/>
              <a:ext cx="489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+mn-lt"/>
                </a:rPr>
                <a:t>Estimation of the ice layer thickness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09F5E5F-7575-48A8-A895-C3A1FB9DBB9F}"/>
              </a:ext>
            </a:extLst>
          </p:cNvPr>
          <p:cNvSpPr txBox="1"/>
          <p:nvPr/>
        </p:nvSpPr>
        <p:spPr>
          <a:xfrm>
            <a:off x="1562607" y="228496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Raw signal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C9AA64-A3BF-4A15-B7D8-79E3810B8100}"/>
              </a:ext>
            </a:extLst>
          </p:cNvPr>
          <p:cNvSpPr txBox="1"/>
          <p:nvPr/>
        </p:nvSpPr>
        <p:spPr>
          <a:xfrm>
            <a:off x="3503711" y="2413807"/>
            <a:ext cx="1518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Fourier-transformed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7F727D-7F91-49FA-9D1F-92538FFBF13C}"/>
              </a:ext>
            </a:extLst>
          </p:cNvPr>
          <p:cNvGrpSpPr/>
          <p:nvPr/>
        </p:nvGrpSpPr>
        <p:grpSpPr>
          <a:xfrm>
            <a:off x="3393604" y="2426507"/>
            <a:ext cx="12700" cy="1499857"/>
            <a:chOff x="3393604" y="2426507"/>
            <a:chExt cx="12700" cy="149985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EC1B847-3ED0-45CB-A0D0-41E999A84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3604" y="3602555"/>
              <a:ext cx="0" cy="3238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8E15AF-E48B-4635-AD8E-023C469FD682}"/>
                </a:ext>
              </a:extLst>
            </p:cNvPr>
            <p:cNvCxnSpPr/>
            <p:nvPr/>
          </p:nvCxnSpPr>
          <p:spPr>
            <a:xfrm flipV="1">
              <a:off x="3406304" y="2426507"/>
              <a:ext cx="0" cy="108720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621-FA1C-4E21-9EA5-76B9B94D3615}"/>
              </a:ext>
            </a:extLst>
          </p:cNvPr>
          <p:cNvGrpSpPr/>
          <p:nvPr/>
        </p:nvGrpSpPr>
        <p:grpSpPr>
          <a:xfrm>
            <a:off x="3856132" y="4621199"/>
            <a:ext cx="0" cy="1298722"/>
            <a:chOff x="3856132" y="4621199"/>
            <a:chExt cx="0" cy="129872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0728DF-4156-4F7E-903E-18B6AFF6F158}"/>
                </a:ext>
              </a:extLst>
            </p:cNvPr>
            <p:cNvCxnSpPr>
              <a:cxnSpLocks/>
            </p:cNvCxnSpPr>
            <p:nvPr/>
          </p:nvCxnSpPr>
          <p:spPr>
            <a:xfrm>
              <a:off x="3856132" y="4621199"/>
              <a:ext cx="0" cy="28633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69A031F-A44F-42BB-A5C8-C81EDFA2C06A}"/>
                </a:ext>
              </a:extLst>
            </p:cNvPr>
            <p:cNvCxnSpPr/>
            <p:nvPr/>
          </p:nvCxnSpPr>
          <p:spPr>
            <a:xfrm flipV="1">
              <a:off x="3856132" y="4931556"/>
              <a:ext cx="0" cy="98836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2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E9A-25F0-485E-A2A3-261F4E8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64926-9CA1-4FCF-935D-0A46D19B00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32</a:t>
            </a:fld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7585C-45EE-463F-BF6B-90D20955FDC9}"/>
              </a:ext>
            </a:extLst>
          </p:cNvPr>
          <p:cNvSpPr/>
          <p:nvPr/>
        </p:nvSpPr>
        <p:spPr>
          <a:xfrm>
            <a:off x="539998" y="1718698"/>
            <a:ext cx="317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Sound waves in isotropic solids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A4875-6ED2-4C89-9717-27FD19A14988}"/>
              </a:ext>
            </a:extLst>
          </p:cNvPr>
          <p:cNvSpPr/>
          <p:nvPr/>
        </p:nvSpPr>
        <p:spPr>
          <a:xfrm>
            <a:off x="479376" y="12600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Lecture B.1 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(Chapter 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31FE7C-4386-4825-8A48-091B27EE1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91"/>
          <a:stretch/>
        </p:blipFill>
        <p:spPr>
          <a:xfrm>
            <a:off x="582625" y="2329812"/>
            <a:ext cx="3094484" cy="2031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B317D-96B9-476D-AF68-AF21CAEE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0" y="4869160"/>
            <a:ext cx="3016613" cy="967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1A51E-8E5B-4591-BFF8-96933E65A8D2}"/>
              </a:ext>
            </a:extLst>
          </p:cNvPr>
          <p:cNvSpPr txBox="1"/>
          <p:nvPr/>
        </p:nvSpPr>
        <p:spPr>
          <a:xfrm>
            <a:off x="4084341" y="2132856"/>
            <a:ext cx="715540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Waves in solid: 1 longitudinal wave + 2 transverse waves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Torsional wave: another type of transverse wave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Wave reflection and transmission at an interface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Waves in plates and bars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 Extensional wave &amp; </a:t>
            </a:r>
            <a:r>
              <a:rPr lang="en-US" sz="2000" b="1" dirty="0">
                <a:latin typeface="+mn-lt"/>
                <a:sym typeface="Wingdings" panose="05000000000000000000" pitchFamily="2" charset="2"/>
              </a:rPr>
              <a:t>Bending wave</a:t>
            </a:r>
            <a:endParaRPr lang="en-US" sz="20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2422F-A2E1-4B1A-9971-6997747B579A}"/>
              </a:ext>
            </a:extLst>
          </p:cNvPr>
          <p:cNvSpPr txBox="1"/>
          <p:nvPr/>
        </p:nvSpPr>
        <p:spPr>
          <a:xfrm>
            <a:off x="4084341" y="4005064"/>
            <a:ext cx="77768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Bending wave</a:t>
            </a:r>
          </a:p>
          <a:p>
            <a:pPr marL="800100" lvl="1" indent="-3429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latin typeface="+mn-lt"/>
              </a:rPr>
              <a:t>Dispersive wave (high frequency is faster than low frequency)</a:t>
            </a:r>
          </a:p>
          <a:p>
            <a:pPr marL="800100" lvl="1" indent="-342900"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2000" dirty="0">
                <a:latin typeface="+mn-lt"/>
              </a:rPr>
              <a:t>Radiates sound </a:t>
            </a:r>
            <a:r>
              <a:rPr lang="en-US" sz="2000" u="sng" dirty="0">
                <a:latin typeface="+mn-lt"/>
              </a:rPr>
              <a:t>above critical frequency</a:t>
            </a:r>
          </a:p>
        </p:txBody>
      </p:sp>
    </p:spTree>
    <p:extLst>
      <p:ext uri="{BB962C8B-B14F-4D97-AF65-F5344CB8AC3E}">
        <p14:creationId xmlns:p14="http://schemas.microsoft.com/office/powerpoint/2010/main" val="2718009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A6517-3985-4236-BDE5-5ED2B3F63E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9BEC41B-5324-6C45-BC05-B12BFE6420BB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BA4BF-682E-4650-99EB-E7672E392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548680"/>
            <a:ext cx="7789476" cy="59046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70A546-6125-47EB-AF3A-5495C3E44E29}"/>
              </a:ext>
            </a:extLst>
          </p:cNvPr>
          <p:cNvCxnSpPr/>
          <p:nvPr/>
        </p:nvCxnSpPr>
        <p:spPr>
          <a:xfrm>
            <a:off x="3215680" y="6049863"/>
            <a:ext cx="53285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130FFE-541A-4D62-98E0-38BA86B377C6}"/>
              </a:ext>
            </a:extLst>
          </p:cNvPr>
          <p:cNvCxnSpPr>
            <a:cxnSpLocks/>
          </p:cNvCxnSpPr>
          <p:nvPr/>
        </p:nvCxnSpPr>
        <p:spPr>
          <a:xfrm>
            <a:off x="3287688" y="4643611"/>
            <a:ext cx="33843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B2D4FE1-2B43-4D55-ACCC-86EF84268A26}"/>
              </a:ext>
            </a:extLst>
          </p:cNvPr>
          <p:cNvSpPr/>
          <p:nvPr/>
        </p:nvSpPr>
        <p:spPr>
          <a:xfrm>
            <a:off x="9408368" y="680094"/>
            <a:ext cx="21847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+mn-lt"/>
                <a:hlinkClick r:id="rId3"/>
              </a:rPr>
              <a:t>https://youtu.be/WQXLsegiA7g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38AC9-6C80-4AA5-9035-219D9979F6DB}"/>
              </a:ext>
            </a:extLst>
          </p:cNvPr>
          <p:cNvSpPr txBox="1"/>
          <p:nvPr/>
        </p:nvSpPr>
        <p:spPr>
          <a:xfrm>
            <a:off x="9408368" y="406984"/>
            <a:ext cx="2615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Video link in the next slide:</a:t>
            </a:r>
          </a:p>
        </p:txBody>
      </p:sp>
    </p:spTree>
    <p:extLst>
      <p:ext uri="{BB962C8B-B14F-4D97-AF65-F5344CB8AC3E}">
        <p14:creationId xmlns:p14="http://schemas.microsoft.com/office/powerpoint/2010/main" val="1431469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sing Math to Skate On Thin Ice">
            <a:hlinkClick r:id="" action="ppaction://media"/>
            <a:extLst>
              <a:ext uri="{FF2B5EF4-FFF2-40B4-BE49-F238E27FC236}">
                <a16:creationId xmlns:a16="http://schemas.microsoft.com/office/drawing/2014/main" id="{78140C35-CACE-4D0A-A343-59A533C4C7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E75FD9A-1E24-47DB-B9EC-7DB472FB7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nl-NL"/>
              <a:t>PAGE </a:t>
            </a:r>
            <a:fld id="{81252674-3F9C-384E-96CD-46BECE363F7B}" type="slidenum">
              <a:rPr lang="nl-NL" smtClean="0"/>
              <a:pPr>
                <a:spcAft>
                  <a:spcPts val="600"/>
                </a:spcAft>
              </a:pPr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3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[Recall] Wave propagation in air</a:t>
            </a:r>
          </a:p>
        </p:txBody>
      </p:sp>
      <p:pic>
        <p:nvPicPr>
          <p:cNvPr id="32770" name="Picture 2" descr="animation showing particle motion for a longitudinal pressure wav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039855"/>
            <a:ext cx="4399048" cy="146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97058" y="3448508"/>
            <a:ext cx="4177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Motion of particles </a:t>
            </a:r>
            <a:r>
              <a:rPr lang="en-US" sz="1600" u="sng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in direction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 of</a:t>
            </a:r>
          </a:p>
          <a:p>
            <a:pPr lvl="0"/>
            <a:r>
              <a:rPr lang="en-US" sz="16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wave propagation (longitudinal wave)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6420" y="4330822"/>
            <a:ext cx="1080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Pressure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02526" y="3272709"/>
                <a:ext cx="3259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 is sound speed [m/s]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26" y="3272709"/>
                <a:ext cx="3259390" cy="369332"/>
              </a:xfrm>
              <a:prstGeom prst="rect">
                <a:avLst/>
              </a:prstGeom>
              <a:blipFill>
                <a:blip r:embed="rId4"/>
                <a:stretch>
                  <a:fillRect l="-149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5DCE9B66-5153-4066-8DEA-748BA285B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venir Book" charset="0"/>
                <a:cs typeface="Avenir Book" charset="0"/>
              </a:rPr>
              <a:t>Chapter 10.</a:t>
            </a:r>
            <a:r>
              <a:rPr lang="en-US" dirty="0">
                <a:ea typeface="Avenir Book" charset="0"/>
                <a:cs typeface="Avenir Book" charset="0"/>
              </a:rPr>
              <a:t> Sound waves in isotropic solids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14495-0830-4021-A6AE-B2F0FCC267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3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FCCE39-0C19-45FD-8750-AD1DD6110288}"/>
                  </a:ext>
                </a:extLst>
              </p:cNvPr>
              <p:cNvSpPr txBox="1"/>
              <p:nvPr/>
            </p:nvSpPr>
            <p:spPr>
              <a:xfrm>
                <a:off x="1502924" y="2464164"/>
                <a:ext cx="1987275" cy="617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FCCE39-0C19-45FD-8750-AD1DD6110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924" y="2464164"/>
                <a:ext cx="1987275" cy="6177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2A5EFF7-0A67-4F56-B6D1-C56B11B422A1}"/>
              </a:ext>
            </a:extLst>
          </p:cNvPr>
          <p:cNvSpPr/>
          <p:nvPr/>
        </p:nvSpPr>
        <p:spPr>
          <a:xfrm>
            <a:off x="1196420" y="4707669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Velocity components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(in cartesian coordinate)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F382FF-107E-4473-8B35-507C71BCBF9B}"/>
                  </a:ext>
                </a:extLst>
              </p:cNvPr>
              <p:cNvSpPr/>
              <p:nvPr/>
            </p:nvSpPr>
            <p:spPr>
              <a:xfrm>
                <a:off x="3932724" y="4679895"/>
                <a:ext cx="1652312" cy="394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[m/s]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F382FF-107E-4473-8B35-507C71BCB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24" y="4679895"/>
                <a:ext cx="1652312" cy="394723"/>
              </a:xfrm>
              <a:prstGeom prst="rect">
                <a:avLst/>
              </a:prstGeom>
              <a:blipFill>
                <a:blip r:embed="rId6"/>
                <a:stretch>
                  <a:fillRect t="-7813" r="-2214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0E64BF-9870-45CD-B0EE-96080B6D2138}"/>
                  </a:ext>
                </a:extLst>
              </p:cNvPr>
              <p:cNvSpPr/>
              <p:nvPr/>
            </p:nvSpPr>
            <p:spPr>
              <a:xfrm>
                <a:off x="3935760" y="4332117"/>
                <a:ext cx="1107996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[</a:t>
                </a:r>
                <a:r>
                  <a:rPr lang="en-US" i="1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N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]	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40E64BF-9870-45CD-B0EE-96080B6D2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4332117"/>
                <a:ext cx="1107996" cy="375552"/>
              </a:xfrm>
              <a:prstGeom prst="rect">
                <a:avLst/>
              </a:prstGeom>
              <a:blipFill>
                <a:blip r:embed="rId7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A65AB25-FC5F-4BD3-B0EB-6E365FB5D804}"/>
              </a:ext>
            </a:extLst>
          </p:cNvPr>
          <p:cNvSpPr/>
          <p:nvPr/>
        </p:nvSpPr>
        <p:spPr>
          <a:xfrm>
            <a:off x="668096" y="1923460"/>
            <a:ext cx="4060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Consider 1-D propagation along x-axis:</a:t>
            </a:r>
          </a:p>
        </p:txBody>
      </p:sp>
    </p:spTree>
    <p:extLst>
      <p:ext uri="{BB962C8B-B14F-4D97-AF65-F5344CB8AC3E}">
        <p14:creationId xmlns:p14="http://schemas.microsoft.com/office/powerpoint/2010/main" val="625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33"/>
    </mc:Choice>
    <mc:Fallback xmlns="">
      <p:transition spd="slow" advTm="4663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40000" y="1260000"/>
            <a:ext cx="7060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Q: Why only longitudinal waves in fluid media?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886" y="5902173"/>
            <a:ext cx="912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latin typeface="+mj-lt"/>
              </a:rPr>
              <a:t>Fluids do not have enough </a:t>
            </a:r>
            <a:r>
              <a:rPr lang="en-US" i="1" u="sng" dirty="0">
                <a:latin typeface="+mj-lt"/>
              </a:rPr>
              <a:t>resistive force (or restoring force)</a:t>
            </a:r>
            <a:r>
              <a:rPr lang="en-US" dirty="0">
                <a:latin typeface="+mj-lt"/>
              </a:rPr>
              <a:t> to generate transverse waves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56239" y="4340424"/>
            <a:ext cx="252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+mj-lt"/>
              </a:rPr>
              <a:t>Solid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(e.g. metal, glass, wood)</a:t>
            </a:r>
          </a:p>
        </p:txBody>
      </p:sp>
      <p:grpSp>
        <p:nvGrpSpPr>
          <p:cNvPr id="408" name="Group 407"/>
          <p:cNvGrpSpPr/>
          <p:nvPr/>
        </p:nvGrpSpPr>
        <p:grpSpPr>
          <a:xfrm>
            <a:off x="8508412" y="2038998"/>
            <a:ext cx="1992888" cy="2200416"/>
            <a:chOff x="6300191" y="1904273"/>
            <a:chExt cx="1992888" cy="2200416"/>
          </a:xfrm>
        </p:grpSpPr>
        <p:cxnSp>
          <p:nvCxnSpPr>
            <p:cNvPr id="218" name="Straight Connector 217"/>
            <p:cNvCxnSpPr>
              <a:stCxn id="288" idx="0"/>
              <a:endCxn id="53" idx="4"/>
            </p:cNvCxnSpPr>
            <p:nvPr/>
          </p:nvCxnSpPr>
          <p:spPr>
            <a:xfrm flipH="1">
              <a:off x="6350994" y="1920221"/>
              <a:ext cx="1" cy="218446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76" name="Straight Connector 375"/>
            <p:cNvCxnSpPr>
              <a:stCxn id="254" idx="4"/>
              <a:endCxn id="105" idx="4"/>
            </p:cNvCxnSpPr>
            <p:nvPr/>
          </p:nvCxnSpPr>
          <p:spPr>
            <a:xfrm>
              <a:off x="6497816" y="2987365"/>
              <a:ext cx="0" cy="1117324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77" name="Straight Connector 376"/>
            <p:cNvCxnSpPr>
              <a:stCxn id="253" idx="4"/>
              <a:endCxn id="92" idx="4"/>
            </p:cNvCxnSpPr>
            <p:nvPr/>
          </p:nvCxnSpPr>
          <p:spPr>
            <a:xfrm>
              <a:off x="6644639" y="2987365"/>
              <a:ext cx="0" cy="1117324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78" name="Straight Connector 377"/>
            <p:cNvCxnSpPr>
              <a:stCxn id="251" idx="4"/>
              <a:endCxn id="73" idx="4"/>
            </p:cNvCxnSpPr>
            <p:nvPr/>
          </p:nvCxnSpPr>
          <p:spPr>
            <a:xfrm>
              <a:off x="6791461" y="2987365"/>
              <a:ext cx="0" cy="1117324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79" name="Straight Connector 378"/>
            <p:cNvCxnSpPr>
              <a:stCxn id="250" idx="4"/>
              <a:endCxn id="56" idx="4"/>
            </p:cNvCxnSpPr>
            <p:nvPr/>
          </p:nvCxnSpPr>
          <p:spPr>
            <a:xfrm>
              <a:off x="6938284" y="2987365"/>
              <a:ext cx="0" cy="1117324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81" name="Straight Connector 380"/>
            <p:cNvCxnSpPr>
              <a:stCxn id="249" idx="4"/>
              <a:endCxn id="49" idx="0"/>
            </p:cNvCxnSpPr>
            <p:nvPr/>
          </p:nvCxnSpPr>
          <p:spPr>
            <a:xfrm>
              <a:off x="7085106" y="2987365"/>
              <a:ext cx="1" cy="3423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84" name="Straight Connector 383"/>
            <p:cNvCxnSpPr>
              <a:stCxn id="252" idx="4"/>
              <a:endCxn id="46" idx="0"/>
            </p:cNvCxnSpPr>
            <p:nvPr/>
          </p:nvCxnSpPr>
          <p:spPr>
            <a:xfrm>
              <a:off x="7231930" y="2987365"/>
              <a:ext cx="1" cy="3423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87" name="Straight Connector 386"/>
            <p:cNvCxnSpPr>
              <a:stCxn id="328" idx="4"/>
              <a:endCxn id="208" idx="0"/>
            </p:cNvCxnSpPr>
            <p:nvPr/>
          </p:nvCxnSpPr>
          <p:spPr>
            <a:xfrm>
              <a:off x="7360720" y="2987365"/>
              <a:ext cx="1" cy="3423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90" name="Straight Connector 389"/>
            <p:cNvCxnSpPr>
              <a:stCxn id="334" idx="4"/>
              <a:endCxn id="214" idx="0"/>
            </p:cNvCxnSpPr>
            <p:nvPr/>
          </p:nvCxnSpPr>
          <p:spPr>
            <a:xfrm>
              <a:off x="7507542" y="2987365"/>
              <a:ext cx="1" cy="3423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93" name="Straight Connector 392"/>
            <p:cNvCxnSpPr>
              <a:stCxn id="333" idx="4"/>
              <a:endCxn id="213" idx="0"/>
            </p:cNvCxnSpPr>
            <p:nvPr/>
          </p:nvCxnSpPr>
          <p:spPr>
            <a:xfrm>
              <a:off x="7654365" y="2987365"/>
              <a:ext cx="1" cy="3423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96" name="Straight Connector 395"/>
            <p:cNvCxnSpPr>
              <a:stCxn id="331" idx="4"/>
              <a:endCxn id="211" idx="0"/>
            </p:cNvCxnSpPr>
            <p:nvPr/>
          </p:nvCxnSpPr>
          <p:spPr>
            <a:xfrm>
              <a:off x="7801187" y="2987365"/>
              <a:ext cx="1" cy="3423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99" name="Straight Connector 398"/>
            <p:cNvCxnSpPr>
              <a:stCxn id="330" idx="4"/>
              <a:endCxn id="210" idx="0"/>
            </p:cNvCxnSpPr>
            <p:nvPr/>
          </p:nvCxnSpPr>
          <p:spPr>
            <a:xfrm>
              <a:off x="7948010" y="2987365"/>
              <a:ext cx="1" cy="3423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402" name="Straight Connector 401"/>
            <p:cNvCxnSpPr>
              <a:stCxn id="329" idx="4"/>
              <a:endCxn id="209" idx="0"/>
            </p:cNvCxnSpPr>
            <p:nvPr/>
          </p:nvCxnSpPr>
          <p:spPr>
            <a:xfrm>
              <a:off x="8094832" y="2987365"/>
              <a:ext cx="1" cy="3423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405" name="Straight Connector 404"/>
            <p:cNvCxnSpPr>
              <a:stCxn id="332" idx="4"/>
              <a:endCxn id="212" idx="0"/>
            </p:cNvCxnSpPr>
            <p:nvPr/>
          </p:nvCxnSpPr>
          <p:spPr>
            <a:xfrm>
              <a:off x="8241656" y="2987365"/>
              <a:ext cx="1" cy="3423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77" name="Straight Connector 76"/>
            <p:cNvCxnSpPr>
              <a:stCxn id="49" idx="0"/>
              <a:endCxn id="55" idx="4"/>
            </p:cNvCxnSpPr>
            <p:nvPr/>
          </p:nvCxnSpPr>
          <p:spPr>
            <a:xfrm>
              <a:off x="7085107" y="3021597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78" name="Straight Connector 77"/>
            <p:cNvCxnSpPr>
              <a:stCxn id="46" idx="0"/>
              <a:endCxn id="74" idx="4"/>
            </p:cNvCxnSpPr>
            <p:nvPr/>
          </p:nvCxnSpPr>
          <p:spPr>
            <a:xfrm>
              <a:off x="7231931" y="3021597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79" name="Straight Connector 78"/>
            <p:cNvCxnSpPr>
              <a:stCxn id="45" idx="2"/>
              <a:endCxn id="212" idx="6"/>
            </p:cNvCxnSpPr>
            <p:nvPr/>
          </p:nvCxnSpPr>
          <p:spPr>
            <a:xfrm>
              <a:off x="6300192" y="3072400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6300192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034304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887482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740659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181128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6593837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447014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80" name="Straight Connector 79"/>
            <p:cNvCxnSpPr>
              <a:stCxn id="57" idx="2"/>
              <a:endCxn id="204" idx="6"/>
            </p:cNvCxnSpPr>
            <p:nvPr/>
          </p:nvCxnSpPr>
          <p:spPr>
            <a:xfrm>
              <a:off x="6300192" y="3352825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6300192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034304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6887482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740659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181128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593837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6447014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81" name="Straight Connector 80"/>
            <p:cNvCxnSpPr>
              <a:stCxn id="61" idx="2"/>
              <a:endCxn id="196" idx="6"/>
            </p:cNvCxnSpPr>
            <p:nvPr/>
          </p:nvCxnSpPr>
          <p:spPr>
            <a:xfrm>
              <a:off x="6300192" y="3633250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6300192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034304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6887482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740659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181128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593837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6447014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82" name="Straight Connector 81"/>
            <p:cNvCxnSpPr>
              <a:stCxn id="65" idx="2"/>
              <a:endCxn id="188" idx="6"/>
            </p:cNvCxnSpPr>
            <p:nvPr/>
          </p:nvCxnSpPr>
          <p:spPr>
            <a:xfrm>
              <a:off x="6300192" y="3773463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6300192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034304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6887482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740659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181128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593837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6447014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83" name="Straight Connector 82"/>
            <p:cNvCxnSpPr>
              <a:stCxn id="69" idx="2"/>
              <a:endCxn id="180" idx="6"/>
            </p:cNvCxnSpPr>
            <p:nvPr/>
          </p:nvCxnSpPr>
          <p:spPr>
            <a:xfrm>
              <a:off x="6300192" y="3913675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6300192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034304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887482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740659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181128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6593837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6447014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84" name="Straight Connector 83"/>
            <p:cNvCxnSpPr>
              <a:stCxn id="53" idx="2"/>
              <a:endCxn id="172" idx="6"/>
            </p:cNvCxnSpPr>
            <p:nvPr/>
          </p:nvCxnSpPr>
          <p:spPr>
            <a:xfrm>
              <a:off x="6300191" y="4053887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6300191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034303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887481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740658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7181127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6593836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6447013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19" name="Straight Connector 118"/>
            <p:cNvCxnSpPr>
              <a:stCxn id="120" idx="2"/>
              <a:endCxn id="164" idx="6"/>
            </p:cNvCxnSpPr>
            <p:nvPr/>
          </p:nvCxnSpPr>
          <p:spPr>
            <a:xfrm>
              <a:off x="6300192" y="3212613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6300192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7034304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887482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6740659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7181128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6593837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447014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28" name="Straight Connector 127"/>
            <p:cNvCxnSpPr>
              <a:stCxn id="129" idx="2"/>
              <a:endCxn id="156" idx="6"/>
            </p:cNvCxnSpPr>
            <p:nvPr/>
          </p:nvCxnSpPr>
          <p:spPr>
            <a:xfrm>
              <a:off x="6300812" y="3493042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6300812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034924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6888102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6741279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81748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6594457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6447634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108" name="Straight Connector 107"/>
            <p:cNvCxnSpPr>
              <a:stCxn id="214" idx="0"/>
              <a:endCxn id="174" idx="4"/>
            </p:cNvCxnSpPr>
            <p:nvPr/>
          </p:nvCxnSpPr>
          <p:spPr>
            <a:xfrm>
              <a:off x="7507543" y="3021597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10" name="Straight Connector 109"/>
            <p:cNvCxnSpPr>
              <a:stCxn id="213" idx="0"/>
              <a:endCxn id="173" idx="4"/>
            </p:cNvCxnSpPr>
            <p:nvPr/>
          </p:nvCxnSpPr>
          <p:spPr>
            <a:xfrm>
              <a:off x="7654366" y="3021597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11" name="Straight Connector 110"/>
            <p:cNvCxnSpPr>
              <a:stCxn id="208" idx="0"/>
              <a:endCxn id="168" idx="4"/>
            </p:cNvCxnSpPr>
            <p:nvPr/>
          </p:nvCxnSpPr>
          <p:spPr>
            <a:xfrm>
              <a:off x="7360721" y="3021597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39" name="Straight Connector 138"/>
            <p:cNvCxnSpPr>
              <a:stCxn id="209" idx="0"/>
              <a:endCxn id="169" idx="4"/>
            </p:cNvCxnSpPr>
            <p:nvPr/>
          </p:nvCxnSpPr>
          <p:spPr>
            <a:xfrm>
              <a:off x="8094833" y="3021597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40" name="Straight Connector 139"/>
            <p:cNvCxnSpPr>
              <a:stCxn id="210" idx="0"/>
              <a:endCxn id="170" idx="4"/>
            </p:cNvCxnSpPr>
            <p:nvPr/>
          </p:nvCxnSpPr>
          <p:spPr>
            <a:xfrm>
              <a:off x="7948011" y="3021597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41" name="Straight Connector 140"/>
            <p:cNvCxnSpPr>
              <a:stCxn id="211" idx="0"/>
              <a:endCxn id="171" idx="4"/>
            </p:cNvCxnSpPr>
            <p:nvPr/>
          </p:nvCxnSpPr>
          <p:spPr>
            <a:xfrm>
              <a:off x="7801188" y="3021597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42" name="Straight Connector 141"/>
            <p:cNvCxnSpPr>
              <a:stCxn id="212" idx="0"/>
              <a:endCxn id="172" idx="4"/>
            </p:cNvCxnSpPr>
            <p:nvPr/>
          </p:nvCxnSpPr>
          <p:spPr>
            <a:xfrm>
              <a:off x="8241657" y="3021597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7309918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9" name="Oval 208"/>
            <p:cNvSpPr/>
            <p:nvPr/>
          </p:nvSpPr>
          <p:spPr>
            <a:xfrm>
              <a:off x="8044030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7897208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1" name="Oval 210"/>
            <p:cNvSpPr/>
            <p:nvPr/>
          </p:nvSpPr>
          <p:spPr>
            <a:xfrm>
              <a:off x="7750385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2" name="Oval 211"/>
            <p:cNvSpPr/>
            <p:nvPr/>
          </p:nvSpPr>
          <p:spPr>
            <a:xfrm>
              <a:off x="8190854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7603563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4" name="Oval 213"/>
            <p:cNvSpPr/>
            <p:nvPr/>
          </p:nvSpPr>
          <p:spPr>
            <a:xfrm>
              <a:off x="7456740" y="3021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0" name="Oval 199"/>
            <p:cNvSpPr/>
            <p:nvPr/>
          </p:nvSpPr>
          <p:spPr>
            <a:xfrm>
              <a:off x="7309918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1" name="Oval 200"/>
            <p:cNvSpPr/>
            <p:nvPr/>
          </p:nvSpPr>
          <p:spPr>
            <a:xfrm>
              <a:off x="8044030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2" name="Oval 201"/>
            <p:cNvSpPr/>
            <p:nvPr/>
          </p:nvSpPr>
          <p:spPr>
            <a:xfrm>
              <a:off x="7897208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7750385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8190854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7603563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7456740" y="33020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7309918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8044030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7897208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7750385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8190854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7603563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8" name="Oval 197"/>
            <p:cNvSpPr/>
            <p:nvPr/>
          </p:nvSpPr>
          <p:spPr>
            <a:xfrm>
              <a:off x="7456740" y="358244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7309918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8044030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7897208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7750385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8190854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7603563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7456740" y="37226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6" name="Oval 175"/>
            <p:cNvSpPr/>
            <p:nvPr/>
          </p:nvSpPr>
          <p:spPr>
            <a:xfrm>
              <a:off x="7309918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8044030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7897208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7750385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8190854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7603563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7456740" y="386287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7309917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8044029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7897207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7750384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8190853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7603562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7456739" y="400308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7309918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8044030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7897208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7750385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8190854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7603563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7456740" y="316181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7310538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8044650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7897828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7751005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8191474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7604183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7457360" y="344223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16" name="Straight Connector 215"/>
            <p:cNvCxnSpPr>
              <a:stCxn id="294" idx="0"/>
              <a:endCxn id="254" idx="4"/>
            </p:cNvCxnSpPr>
            <p:nvPr/>
          </p:nvCxnSpPr>
          <p:spPr>
            <a:xfrm>
              <a:off x="6497817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17" name="Straight Connector 216"/>
            <p:cNvCxnSpPr>
              <a:stCxn id="293" idx="0"/>
              <a:endCxn id="253" idx="4"/>
            </p:cNvCxnSpPr>
            <p:nvPr/>
          </p:nvCxnSpPr>
          <p:spPr>
            <a:xfrm>
              <a:off x="6644640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19" name="Straight Connector 218"/>
            <p:cNvCxnSpPr>
              <a:stCxn id="289" idx="0"/>
              <a:endCxn id="249" idx="4"/>
            </p:cNvCxnSpPr>
            <p:nvPr/>
          </p:nvCxnSpPr>
          <p:spPr>
            <a:xfrm>
              <a:off x="7085107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20" name="Straight Connector 219"/>
            <p:cNvCxnSpPr>
              <a:stCxn id="290" idx="0"/>
              <a:endCxn id="250" idx="4"/>
            </p:cNvCxnSpPr>
            <p:nvPr/>
          </p:nvCxnSpPr>
          <p:spPr>
            <a:xfrm>
              <a:off x="6938285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21" name="Straight Connector 220"/>
            <p:cNvCxnSpPr>
              <a:stCxn id="291" idx="0"/>
              <a:endCxn id="251" idx="4"/>
            </p:cNvCxnSpPr>
            <p:nvPr/>
          </p:nvCxnSpPr>
          <p:spPr>
            <a:xfrm>
              <a:off x="6791462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22" name="Straight Connector 221"/>
            <p:cNvCxnSpPr>
              <a:stCxn id="292" idx="0"/>
              <a:endCxn id="252" idx="4"/>
            </p:cNvCxnSpPr>
            <p:nvPr/>
          </p:nvCxnSpPr>
          <p:spPr>
            <a:xfrm>
              <a:off x="7231931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87" name="Straight Connector 286"/>
            <p:cNvCxnSpPr>
              <a:stCxn id="288" idx="2"/>
              <a:endCxn id="372" idx="6"/>
            </p:cNvCxnSpPr>
            <p:nvPr/>
          </p:nvCxnSpPr>
          <p:spPr>
            <a:xfrm flipV="1">
              <a:off x="6300192" y="1955076"/>
              <a:ext cx="1992267" cy="15948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6300192" y="1920221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9" name="Oval 288"/>
            <p:cNvSpPr/>
            <p:nvPr/>
          </p:nvSpPr>
          <p:spPr>
            <a:xfrm>
              <a:off x="7034304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0" name="Oval 289"/>
            <p:cNvSpPr/>
            <p:nvPr/>
          </p:nvSpPr>
          <p:spPr>
            <a:xfrm>
              <a:off x="6887482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1" name="Oval 290"/>
            <p:cNvSpPr/>
            <p:nvPr/>
          </p:nvSpPr>
          <p:spPr>
            <a:xfrm>
              <a:off x="6740659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2" name="Oval 291"/>
            <p:cNvSpPr/>
            <p:nvPr/>
          </p:nvSpPr>
          <p:spPr>
            <a:xfrm>
              <a:off x="7181128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3" name="Oval 292"/>
            <p:cNvSpPr/>
            <p:nvPr/>
          </p:nvSpPr>
          <p:spPr>
            <a:xfrm>
              <a:off x="6593837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4" name="Oval 293"/>
            <p:cNvSpPr/>
            <p:nvPr/>
          </p:nvSpPr>
          <p:spPr>
            <a:xfrm>
              <a:off x="6447014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79" name="Straight Connector 278"/>
            <p:cNvCxnSpPr>
              <a:stCxn id="280" idx="2"/>
              <a:endCxn id="364" idx="6"/>
            </p:cNvCxnSpPr>
            <p:nvPr/>
          </p:nvCxnSpPr>
          <p:spPr>
            <a:xfrm>
              <a:off x="6300192" y="2235501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280" name="Oval 279"/>
            <p:cNvSpPr/>
            <p:nvPr/>
          </p:nvSpPr>
          <p:spPr>
            <a:xfrm>
              <a:off x="6300192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1" name="Oval 280"/>
            <p:cNvSpPr/>
            <p:nvPr/>
          </p:nvSpPr>
          <p:spPr>
            <a:xfrm>
              <a:off x="7034304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6887482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3" name="Oval 282"/>
            <p:cNvSpPr/>
            <p:nvPr/>
          </p:nvSpPr>
          <p:spPr>
            <a:xfrm>
              <a:off x="6740659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4" name="Oval 283"/>
            <p:cNvSpPr/>
            <p:nvPr/>
          </p:nvSpPr>
          <p:spPr>
            <a:xfrm>
              <a:off x="7181128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5" name="Oval 284"/>
            <p:cNvSpPr/>
            <p:nvPr/>
          </p:nvSpPr>
          <p:spPr>
            <a:xfrm>
              <a:off x="6593837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6" name="Oval 285"/>
            <p:cNvSpPr/>
            <p:nvPr/>
          </p:nvSpPr>
          <p:spPr>
            <a:xfrm>
              <a:off x="6447014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71" name="Straight Connector 270"/>
            <p:cNvCxnSpPr>
              <a:stCxn id="272" idx="2"/>
              <a:endCxn id="356" idx="6"/>
            </p:cNvCxnSpPr>
            <p:nvPr/>
          </p:nvCxnSpPr>
          <p:spPr>
            <a:xfrm>
              <a:off x="6300192" y="2515926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6300192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3" name="Oval 272"/>
            <p:cNvSpPr/>
            <p:nvPr/>
          </p:nvSpPr>
          <p:spPr>
            <a:xfrm>
              <a:off x="7034304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4" name="Oval 273"/>
            <p:cNvSpPr/>
            <p:nvPr/>
          </p:nvSpPr>
          <p:spPr>
            <a:xfrm>
              <a:off x="6887482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5" name="Oval 274"/>
            <p:cNvSpPr/>
            <p:nvPr/>
          </p:nvSpPr>
          <p:spPr>
            <a:xfrm>
              <a:off x="6740659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6" name="Oval 275"/>
            <p:cNvSpPr/>
            <p:nvPr/>
          </p:nvSpPr>
          <p:spPr>
            <a:xfrm>
              <a:off x="7181128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7" name="Oval 276"/>
            <p:cNvSpPr/>
            <p:nvPr/>
          </p:nvSpPr>
          <p:spPr>
            <a:xfrm>
              <a:off x="6593837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8" name="Oval 277"/>
            <p:cNvSpPr/>
            <p:nvPr/>
          </p:nvSpPr>
          <p:spPr>
            <a:xfrm>
              <a:off x="6447014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63" name="Straight Connector 262"/>
            <p:cNvCxnSpPr>
              <a:stCxn id="264" idx="2"/>
              <a:endCxn id="348" idx="6"/>
            </p:cNvCxnSpPr>
            <p:nvPr/>
          </p:nvCxnSpPr>
          <p:spPr>
            <a:xfrm>
              <a:off x="6300192" y="2656139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6300192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5" name="Oval 264"/>
            <p:cNvSpPr/>
            <p:nvPr/>
          </p:nvSpPr>
          <p:spPr>
            <a:xfrm>
              <a:off x="7034304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6" name="Oval 265"/>
            <p:cNvSpPr/>
            <p:nvPr/>
          </p:nvSpPr>
          <p:spPr>
            <a:xfrm>
              <a:off x="6887482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7" name="Oval 266"/>
            <p:cNvSpPr/>
            <p:nvPr/>
          </p:nvSpPr>
          <p:spPr>
            <a:xfrm>
              <a:off x="6740659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8" name="Oval 267"/>
            <p:cNvSpPr/>
            <p:nvPr/>
          </p:nvSpPr>
          <p:spPr>
            <a:xfrm>
              <a:off x="7181128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9" name="Oval 268"/>
            <p:cNvSpPr/>
            <p:nvPr/>
          </p:nvSpPr>
          <p:spPr>
            <a:xfrm>
              <a:off x="6593837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6447014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55" name="Straight Connector 254"/>
            <p:cNvCxnSpPr>
              <a:stCxn id="256" idx="2"/>
              <a:endCxn id="340" idx="6"/>
            </p:cNvCxnSpPr>
            <p:nvPr/>
          </p:nvCxnSpPr>
          <p:spPr>
            <a:xfrm>
              <a:off x="6300192" y="2796351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256" name="Oval 255"/>
            <p:cNvSpPr/>
            <p:nvPr/>
          </p:nvSpPr>
          <p:spPr>
            <a:xfrm>
              <a:off x="6300192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7" name="Oval 256"/>
            <p:cNvSpPr/>
            <p:nvPr/>
          </p:nvSpPr>
          <p:spPr>
            <a:xfrm>
              <a:off x="7034304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6887482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9" name="Oval 258"/>
            <p:cNvSpPr/>
            <p:nvPr/>
          </p:nvSpPr>
          <p:spPr>
            <a:xfrm>
              <a:off x="6740659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0" name="Oval 259"/>
            <p:cNvSpPr/>
            <p:nvPr/>
          </p:nvSpPr>
          <p:spPr>
            <a:xfrm>
              <a:off x="7181128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1" name="Oval 260"/>
            <p:cNvSpPr/>
            <p:nvPr/>
          </p:nvSpPr>
          <p:spPr>
            <a:xfrm>
              <a:off x="6593837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2" name="Oval 261"/>
            <p:cNvSpPr/>
            <p:nvPr/>
          </p:nvSpPr>
          <p:spPr>
            <a:xfrm>
              <a:off x="6447014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47" name="Straight Connector 246"/>
            <p:cNvCxnSpPr>
              <a:stCxn id="248" idx="2"/>
              <a:endCxn id="332" idx="6"/>
            </p:cNvCxnSpPr>
            <p:nvPr/>
          </p:nvCxnSpPr>
          <p:spPr>
            <a:xfrm>
              <a:off x="6300191" y="2936563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248" name="Oval 247"/>
            <p:cNvSpPr/>
            <p:nvPr/>
          </p:nvSpPr>
          <p:spPr>
            <a:xfrm>
              <a:off x="6300191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9" name="Oval 248"/>
            <p:cNvSpPr/>
            <p:nvPr/>
          </p:nvSpPr>
          <p:spPr>
            <a:xfrm>
              <a:off x="7034303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6887481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1" name="Oval 250"/>
            <p:cNvSpPr/>
            <p:nvPr/>
          </p:nvSpPr>
          <p:spPr>
            <a:xfrm>
              <a:off x="6740658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7181127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6593836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6447013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39" name="Straight Connector 238"/>
            <p:cNvCxnSpPr>
              <a:stCxn id="240" idx="2"/>
              <a:endCxn id="324" idx="6"/>
            </p:cNvCxnSpPr>
            <p:nvPr/>
          </p:nvCxnSpPr>
          <p:spPr>
            <a:xfrm>
              <a:off x="6300192" y="2095289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6300192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7034304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2" name="Oval 241"/>
            <p:cNvSpPr/>
            <p:nvPr/>
          </p:nvSpPr>
          <p:spPr>
            <a:xfrm>
              <a:off x="6887482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6740659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4" name="Oval 243"/>
            <p:cNvSpPr/>
            <p:nvPr/>
          </p:nvSpPr>
          <p:spPr>
            <a:xfrm>
              <a:off x="7181128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5" name="Oval 244"/>
            <p:cNvSpPr/>
            <p:nvPr/>
          </p:nvSpPr>
          <p:spPr>
            <a:xfrm>
              <a:off x="6593837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6447014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31" name="Straight Connector 230"/>
            <p:cNvCxnSpPr>
              <a:stCxn id="232" idx="2"/>
              <a:endCxn id="316" idx="6"/>
            </p:cNvCxnSpPr>
            <p:nvPr/>
          </p:nvCxnSpPr>
          <p:spPr>
            <a:xfrm>
              <a:off x="6300812" y="2375718"/>
              <a:ext cx="199226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00812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3" name="Oval 232"/>
            <p:cNvSpPr/>
            <p:nvPr/>
          </p:nvSpPr>
          <p:spPr>
            <a:xfrm>
              <a:off x="7034924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4" name="Oval 233"/>
            <p:cNvSpPr/>
            <p:nvPr/>
          </p:nvSpPr>
          <p:spPr>
            <a:xfrm>
              <a:off x="6888102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6741279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7181748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6594457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8" name="Oval 237"/>
            <p:cNvSpPr/>
            <p:nvPr/>
          </p:nvSpPr>
          <p:spPr>
            <a:xfrm>
              <a:off x="6447634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96" name="Straight Connector 295"/>
            <p:cNvCxnSpPr>
              <a:stCxn id="374" idx="0"/>
              <a:endCxn id="334" idx="4"/>
            </p:cNvCxnSpPr>
            <p:nvPr/>
          </p:nvCxnSpPr>
          <p:spPr>
            <a:xfrm>
              <a:off x="7507543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97" name="Straight Connector 296"/>
            <p:cNvCxnSpPr>
              <a:stCxn id="373" idx="0"/>
              <a:endCxn id="333" idx="4"/>
            </p:cNvCxnSpPr>
            <p:nvPr/>
          </p:nvCxnSpPr>
          <p:spPr>
            <a:xfrm>
              <a:off x="7654366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98" name="Straight Connector 297"/>
            <p:cNvCxnSpPr>
              <a:stCxn id="368" idx="0"/>
              <a:endCxn id="328" idx="4"/>
            </p:cNvCxnSpPr>
            <p:nvPr/>
          </p:nvCxnSpPr>
          <p:spPr>
            <a:xfrm>
              <a:off x="7360721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99" name="Straight Connector 298"/>
            <p:cNvCxnSpPr>
              <a:stCxn id="369" idx="0"/>
              <a:endCxn id="329" idx="4"/>
            </p:cNvCxnSpPr>
            <p:nvPr/>
          </p:nvCxnSpPr>
          <p:spPr>
            <a:xfrm>
              <a:off x="8094833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00" name="Straight Connector 299"/>
            <p:cNvCxnSpPr>
              <a:stCxn id="370" idx="0"/>
              <a:endCxn id="330" idx="4"/>
            </p:cNvCxnSpPr>
            <p:nvPr/>
          </p:nvCxnSpPr>
          <p:spPr>
            <a:xfrm>
              <a:off x="7948011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01" name="Straight Connector 300"/>
            <p:cNvCxnSpPr>
              <a:stCxn id="371" idx="0"/>
              <a:endCxn id="331" idx="4"/>
            </p:cNvCxnSpPr>
            <p:nvPr/>
          </p:nvCxnSpPr>
          <p:spPr>
            <a:xfrm>
              <a:off x="7801188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02" name="Straight Connector 301"/>
            <p:cNvCxnSpPr>
              <a:stCxn id="372" idx="0"/>
              <a:endCxn id="332" idx="4"/>
            </p:cNvCxnSpPr>
            <p:nvPr/>
          </p:nvCxnSpPr>
          <p:spPr>
            <a:xfrm>
              <a:off x="8241657" y="1904273"/>
              <a:ext cx="0" cy="1083092"/>
            </a:xfrm>
            <a:prstGeom prst="lin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cxnSp>
        <p:sp>
          <p:nvSpPr>
            <p:cNvPr id="368" name="Oval 367"/>
            <p:cNvSpPr/>
            <p:nvPr/>
          </p:nvSpPr>
          <p:spPr>
            <a:xfrm>
              <a:off x="7309918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8044030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7897208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7750385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2" name="Oval 371"/>
            <p:cNvSpPr/>
            <p:nvPr/>
          </p:nvSpPr>
          <p:spPr>
            <a:xfrm>
              <a:off x="8190854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7603563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4" name="Oval 373"/>
            <p:cNvSpPr/>
            <p:nvPr/>
          </p:nvSpPr>
          <p:spPr>
            <a:xfrm>
              <a:off x="7456740" y="190427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7309918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1" name="Oval 360"/>
            <p:cNvSpPr/>
            <p:nvPr/>
          </p:nvSpPr>
          <p:spPr>
            <a:xfrm>
              <a:off x="8044030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2" name="Oval 361"/>
            <p:cNvSpPr/>
            <p:nvPr/>
          </p:nvSpPr>
          <p:spPr>
            <a:xfrm>
              <a:off x="7897208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3" name="Oval 362"/>
            <p:cNvSpPr/>
            <p:nvPr/>
          </p:nvSpPr>
          <p:spPr>
            <a:xfrm>
              <a:off x="7750385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8190854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7603563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6" name="Oval 365"/>
            <p:cNvSpPr/>
            <p:nvPr/>
          </p:nvSpPr>
          <p:spPr>
            <a:xfrm>
              <a:off x="7456740" y="2184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7309918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8044030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7897208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5" name="Oval 354"/>
            <p:cNvSpPr/>
            <p:nvPr/>
          </p:nvSpPr>
          <p:spPr>
            <a:xfrm>
              <a:off x="7750385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6" name="Oval 355"/>
            <p:cNvSpPr/>
            <p:nvPr/>
          </p:nvSpPr>
          <p:spPr>
            <a:xfrm>
              <a:off x="8190854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7" name="Oval 356"/>
            <p:cNvSpPr/>
            <p:nvPr/>
          </p:nvSpPr>
          <p:spPr>
            <a:xfrm>
              <a:off x="7603563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8" name="Oval 357"/>
            <p:cNvSpPr/>
            <p:nvPr/>
          </p:nvSpPr>
          <p:spPr>
            <a:xfrm>
              <a:off x="7456740" y="246512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7309918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8044030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6" name="Oval 345"/>
            <p:cNvSpPr/>
            <p:nvPr/>
          </p:nvSpPr>
          <p:spPr>
            <a:xfrm>
              <a:off x="7897208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7" name="Oval 346"/>
            <p:cNvSpPr/>
            <p:nvPr/>
          </p:nvSpPr>
          <p:spPr>
            <a:xfrm>
              <a:off x="7750385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8" name="Oval 347"/>
            <p:cNvSpPr/>
            <p:nvPr/>
          </p:nvSpPr>
          <p:spPr>
            <a:xfrm>
              <a:off x="8190854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9" name="Oval 348"/>
            <p:cNvSpPr/>
            <p:nvPr/>
          </p:nvSpPr>
          <p:spPr>
            <a:xfrm>
              <a:off x="7603563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0" name="Oval 349"/>
            <p:cNvSpPr/>
            <p:nvPr/>
          </p:nvSpPr>
          <p:spPr>
            <a:xfrm>
              <a:off x="7456740" y="260533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7309918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8044030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7897208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7750385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190854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7603563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7456740" y="274554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7309917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8044029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7897207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7750384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8190853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7603562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7456739" y="288576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7309918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8044030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7897208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7750385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8190854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7603563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7456740" y="204448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310538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8044650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7897828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7751005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191474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7604183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8" name="Oval 317"/>
            <p:cNvSpPr/>
            <p:nvPr/>
          </p:nvSpPr>
          <p:spPr>
            <a:xfrm>
              <a:off x="7457360" y="232491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027547" y="4340424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+mj-lt"/>
              </a:rPr>
              <a:t>Gas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(e.g. air)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249BC9-76D6-4AC5-AC64-E68848A1D8C6}"/>
              </a:ext>
            </a:extLst>
          </p:cNvPr>
          <p:cNvGrpSpPr/>
          <p:nvPr/>
        </p:nvGrpSpPr>
        <p:grpSpPr>
          <a:xfrm>
            <a:off x="1775519" y="2199698"/>
            <a:ext cx="1740182" cy="1839910"/>
            <a:chOff x="1775519" y="2199698"/>
            <a:chExt cx="1740182" cy="1839910"/>
          </a:xfrm>
        </p:grpSpPr>
        <p:sp>
          <p:nvSpPr>
            <p:cNvPr id="8" name="Oval 7"/>
            <p:cNvSpPr/>
            <p:nvPr/>
          </p:nvSpPr>
          <p:spPr>
            <a:xfrm>
              <a:off x="1775519" y="241001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238570" y="267706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881997" y="309620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428427" y="316185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0" name="Oval 409"/>
            <p:cNvSpPr/>
            <p:nvPr/>
          </p:nvSpPr>
          <p:spPr>
            <a:xfrm>
              <a:off x="2623157" y="219969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3360706" y="2405690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2912492" y="289631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3" name="Oval 412"/>
            <p:cNvSpPr/>
            <p:nvPr/>
          </p:nvSpPr>
          <p:spPr>
            <a:xfrm>
              <a:off x="3363294" y="319187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5" name="Oval 414"/>
            <p:cNvSpPr/>
            <p:nvPr/>
          </p:nvSpPr>
          <p:spPr>
            <a:xfrm>
              <a:off x="1865899" y="369786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6" name="Oval 415"/>
            <p:cNvSpPr/>
            <p:nvPr/>
          </p:nvSpPr>
          <p:spPr>
            <a:xfrm>
              <a:off x="2711393" y="3632501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7" name="Oval 416"/>
            <p:cNvSpPr/>
            <p:nvPr/>
          </p:nvSpPr>
          <p:spPr>
            <a:xfrm>
              <a:off x="2289372" y="3920581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8" name="Oval 417"/>
            <p:cNvSpPr/>
            <p:nvPr/>
          </p:nvSpPr>
          <p:spPr>
            <a:xfrm>
              <a:off x="3414096" y="393800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375921" y="4340424"/>
            <a:ext cx="151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+mj-lt"/>
              </a:rPr>
              <a:t>Liquid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(e.g. water)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CF214-8603-4A00-AB79-FCA939FBEBE7}"/>
              </a:ext>
            </a:extLst>
          </p:cNvPr>
          <p:cNvGrpSpPr/>
          <p:nvPr/>
        </p:nvGrpSpPr>
        <p:grpSpPr>
          <a:xfrm>
            <a:off x="5001443" y="2127608"/>
            <a:ext cx="2019979" cy="1988629"/>
            <a:chOff x="5001443" y="2127608"/>
            <a:chExt cx="2019979" cy="1988629"/>
          </a:xfrm>
        </p:grpSpPr>
        <p:sp>
          <p:nvSpPr>
            <p:cNvPr id="36" name="Oval 35"/>
            <p:cNvSpPr/>
            <p:nvPr/>
          </p:nvSpPr>
          <p:spPr>
            <a:xfrm>
              <a:off x="5034304" y="221975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510541" y="2678331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001443" y="306229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765944" y="309103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847237" y="222756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157259" y="259703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332399" y="293856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471096" y="235215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5823347" y="261083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5" name="Oval 424"/>
            <p:cNvSpPr/>
            <p:nvPr/>
          </p:nvSpPr>
          <p:spPr>
            <a:xfrm>
              <a:off x="6106884" y="245212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6" name="Oval 425"/>
            <p:cNvSpPr/>
            <p:nvPr/>
          </p:nvSpPr>
          <p:spPr>
            <a:xfrm>
              <a:off x="6583121" y="291069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7" name="Oval 426"/>
            <p:cNvSpPr/>
            <p:nvPr/>
          </p:nvSpPr>
          <p:spPr>
            <a:xfrm>
              <a:off x="6146513" y="314183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8" name="Oval 427"/>
            <p:cNvSpPr/>
            <p:nvPr/>
          </p:nvSpPr>
          <p:spPr>
            <a:xfrm>
              <a:off x="6838524" y="3323401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9" name="Oval 428"/>
            <p:cNvSpPr/>
            <p:nvPr/>
          </p:nvSpPr>
          <p:spPr>
            <a:xfrm>
              <a:off x="6919817" y="2459931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0" name="Oval 429"/>
            <p:cNvSpPr/>
            <p:nvPr/>
          </p:nvSpPr>
          <p:spPr>
            <a:xfrm>
              <a:off x="6421177" y="257348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1" name="Oval 430"/>
            <p:cNvSpPr/>
            <p:nvPr/>
          </p:nvSpPr>
          <p:spPr>
            <a:xfrm>
              <a:off x="6202196" y="283436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2" name="Oval 431"/>
            <p:cNvSpPr/>
            <p:nvPr/>
          </p:nvSpPr>
          <p:spPr>
            <a:xfrm>
              <a:off x="6465324" y="2239985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3" name="Oval 432"/>
            <p:cNvSpPr/>
            <p:nvPr/>
          </p:nvSpPr>
          <p:spPr>
            <a:xfrm>
              <a:off x="6895927" y="284320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5" name="Oval 434"/>
            <p:cNvSpPr/>
            <p:nvPr/>
          </p:nvSpPr>
          <p:spPr>
            <a:xfrm>
              <a:off x="5598173" y="3310801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6" name="Oval 435"/>
            <p:cNvSpPr/>
            <p:nvPr/>
          </p:nvSpPr>
          <p:spPr>
            <a:xfrm>
              <a:off x="6074410" y="376937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7" name="Oval 436"/>
            <p:cNvSpPr/>
            <p:nvPr/>
          </p:nvSpPr>
          <p:spPr>
            <a:xfrm>
              <a:off x="5233379" y="386551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8" name="Oval 437"/>
            <p:cNvSpPr/>
            <p:nvPr/>
          </p:nvSpPr>
          <p:spPr>
            <a:xfrm>
              <a:off x="6477769" y="392676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9" name="Oval 438"/>
            <p:cNvSpPr/>
            <p:nvPr/>
          </p:nvSpPr>
          <p:spPr>
            <a:xfrm>
              <a:off x="6397054" y="3165224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0" name="Oval 439"/>
            <p:cNvSpPr/>
            <p:nvPr/>
          </p:nvSpPr>
          <p:spPr>
            <a:xfrm>
              <a:off x="5264359" y="348541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1" name="Oval 440"/>
            <p:cNvSpPr/>
            <p:nvPr/>
          </p:nvSpPr>
          <p:spPr>
            <a:xfrm>
              <a:off x="5630509" y="390605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2" name="Oval 441"/>
            <p:cNvSpPr/>
            <p:nvPr/>
          </p:nvSpPr>
          <p:spPr>
            <a:xfrm>
              <a:off x="6034965" y="344320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3" name="Oval 442"/>
            <p:cNvSpPr/>
            <p:nvPr/>
          </p:nvSpPr>
          <p:spPr>
            <a:xfrm>
              <a:off x="6552895" y="3492597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4" name="Oval 443"/>
            <p:cNvSpPr/>
            <p:nvPr/>
          </p:nvSpPr>
          <p:spPr>
            <a:xfrm>
              <a:off x="6845124" y="3848346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5" name="Oval 444"/>
            <p:cNvSpPr/>
            <p:nvPr/>
          </p:nvSpPr>
          <p:spPr>
            <a:xfrm>
              <a:off x="5898039" y="401463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6" name="Oval 445"/>
            <p:cNvSpPr/>
            <p:nvPr/>
          </p:nvSpPr>
          <p:spPr>
            <a:xfrm>
              <a:off x="6810236" y="2185879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7" name="Oval 446"/>
            <p:cNvSpPr/>
            <p:nvPr/>
          </p:nvSpPr>
          <p:spPr>
            <a:xfrm>
              <a:off x="6159453" y="214623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8" name="Oval 447"/>
            <p:cNvSpPr/>
            <p:nvPr/>
          </p:nvSpPr>
          <p:spPr>
            <a:xfrm>
              <a:off x="5396798" y="2127608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9" name="Oval 448"/>
            <p:cNvSpPr/>
            <p:nvPr/>
          </p:nvSpPr>
          <p:spPr>
            <a:xfrm>
              <a:off x="5946295" y="2928943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0" name="Oval 449"/>
            <p:cNvSpPr/>
            <p:nvPr/>
          </p:nvSpPr>
          <p:spPr>
            <a:xfrm>
              <a:off x="5745632" y="3636502"/>
              <a:ext cx="101605" cy="101605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cxnSp>
        <p:nvCxnSpPr>
          <p:cNvPr id="464" name="Straight Arrow Connector 463"/>
          <p:cNvCxnSpPr/>
          <p:nvPr/>
        </p:nvCxnSpPr>
        <p:spPr>
          <a:xfrm flipV="1">
            <a:off x="1415480" y="2459640"/>
            <a:ext cx="310159" cy="618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Arrow Connector 464"/>
          <p:cNvCxnSpPr/>
          <p:nvPr/>
        </p:nvCxnSpPr>
        <p:spPr>
          <a:xfrm flipV="1">
            <a:off x="1949424" y="2465825"/>
            <a:ext cx="1359861" cy="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/>
          <p:cNvCxnSpPr/>
          <p:nvPr/>
        </p:nvCxnSpPr>
        <p:spPr>
          <a:xfrm flipV="1">
            <a:off x="8170751" y="3083797"/>
            <a:ext cx="310159" cy="618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Arrow Connector 467"/>
          <p:cNvCxnSpPr/>
          <p:nvPr/>
        </p:nvCxnSpPr>
        <p:spPr>
          <a:xfrm>
            <a:off x="8586240" y="3074949"/>
            <a:ext cx="324734" cy="2132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Arrow Connector 469"/>
          <p:cNvCxnSpPr/>
          <p:nvPr/>
        </p:nvCxnSpPr>
        <p:spPr>
          <a:xfrm flipV="1">
            <a:off x="8556627" y="2651320"/>
            <a:ext cx="3319" cy="327235"/>
          </a:xfrm>
          <a:prstGeom prst="straightConnector1">
            <a:avLst/>
          </a:prstGeom>
          <a:ln w="19050">
            <a:solidFill>
              <a:srgbClr val="0000FF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471"/>
          <p:cNvCxnSpPr/>
          <p:nvPr/>
        </p:nvCxnSpPr>
        <p:spPr>
          <a:xfrm flipH="1">
            <a:off x="8556156" y="3209305"/>
            <a:ext cx="2989" cy="310753"/>
          </a:xfrm>
          <a:prstGeom prst="straightConnector1">
            <a:avLst/>
          </a:prstGeom>
          <a:ln w="19050">
            <a:solidFill>
              <a:srgbClr val="0000FF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4">
            <a:extLst>
              <a:ext uri="{FF2B5EF4-FFF2-40B4-BE49-F238E27FC236}">
                <a16:creationId xmlns:a16="http://schemas.microsoft.com/office/drawing/2014/main" id="{2440AEC5-E0D3-4DDB-86A7-D9AD341E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venir Book" charset="0"/>
                <a:cs typeface="Avenir Book" charset="0"/>
              </a:rPr>
              <a:t>Chapter 10.</a:t>
            </a:r>
            <a:r>
              <a:rPr lang="en-US" dirty="0">
                <a:ea typeface="Avenir Book" charset="0"/>
                <a:cs typeface="Avenir Book" charset="0"/>
              </a:rPr>
              <a:t> Sound waves in isotropic solids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8E0517-542B-4046-8899-B2E9D220AE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E6EA6D7-E683-4900-8720-B59CD1705FCA}"/>
              </a:ext>
            </a:extLst>
          </p:cNvPr>
          <p:cNvSpPr txBox="1"/>
          <p:nvPr/>
        </p:nvSpPr>
        <p:spPr>
          <a:xfrm>
            <a:off x="7887573" y="2297480"/>
            <a:ext cx="1898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+mn-lt"/>
              </a:rPr>
              <a:t>Transverse / shear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AB8D74B-57B1-437E-8BA7-AB08E355313E}"/>
              </a:ext>
            </a:extLst>
          </p:cNvPr>
          <p:cNvSpPr/>
          <p:nvPr/>
        </p:nvSpPr>
        <p:spPr>
          <a:xfrm rot="5400000">
            <a:off x="4259016" y="1985756"/>
            <a:ext cx="252279" cy="6430450"/>
          </a:xfrm>
          <a:prstGeom prst="rightBrace">
            <a:avLst>
              <a:gd name="adj1" fmla="val 4797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6311C5C7-193C-4F23-AC33-3D7A079EA34A}"/>
              </a:ext>
            </a:extLst>
          </p:cNvPr>
          <p:cNvSpPr txBox="1"/>
          <p:nvPr/>
        </p:nvSpPr>
        <p:spPr>
          <a:xfrm>
            <a:off x="3773087" y="5358735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+mj-lt"/>
              </a:rPr>
              <a:t>Fluids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5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239"/>
    </mc:Choice>
    <mc:Fallback xmlns="">
      <p:transition spd="slow" advTm="174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74354" y="1720840"/>
            <a:ext cx="3672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Waves in unbounded solids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970" y="2896825"/>
            <a:ext cx="3318273" cy="1064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b="6491"/>
          <a:stretch/>
        </p:blipFill>
        <p:spPr>
          <a:xfrm>
            <a:off x="1925585" y="2413397"/>
            <a:ext cx="3094484" cy="20312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2B813F-2251-445C-8911-9D8E0D1D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venir Book" charset="0"/>
                <a:cs typeface="Avenir Book" charset="0"/>
              </a:rPr>
              <a:t>Chapter 10.</a:t>
            </a:r>
            <a:r>
              <a:rPr lang="en-US" dirty="0">
                <a:ea typeface="Avenir Book" charset="0"/>
                <a:cs typeface="Avenir Book" charset="0"/>
              </a:rPr>
              <a:t> Sound waves in isotropic solids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5846E-CE30-40F6-994C-0E10FBB7C0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C2958-5790-4056-A846-3B534A5EEF12}"/>
              </a:ext>
            </a:extLst>
          </p:cNvPr>
          <p:cNvSpPr/>
          <p:nvPr/>
        </p:nvSpPr>
        <p:spPr>
          <a:xfrm>
            <a:off x="6746846" y="1720840"/>
            <a:ext cx="2754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Waves in plates and bars</a:t>
            </a:r>
            <a:endParaRPr lang="en-US" sz="20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1928F-0EDA-44BE-B1B6-F86A51D9C7CE}"/>
              </a:ext>
            </a:extLst>
          </p:cNvPr>
          <p:cNvSpPr txBox="1"/>
          <p:nvPr/>
        </p:nvSpPr>
        <p:spPr>
          <a:xfrm>
            <a:off x="3816594" y="5020423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Waves in elastic medium 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 Elastic waves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33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3"/>
    </mc:Choice>
    <mc:Fallback xmlns="">
      <p:transition spd="slow" advTm="140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Q: Why do we learn this?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5147900"/>
            <a:ext cx="36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Air </a:t>
            </a:r>
            <a:r>
              <a:rPr lang="en-US" dirty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solid (wall)</a:t>
            </a:r>
            <a:r>
              <a:rPr lang="en-US" dirty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  air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82693" y="5147900"/>
            <a:ext cx="360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  <a:latin typeface="+mj-lt"/>
              </a:rPr>
              <a:t>Solid (floor)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 air</a:t>
            </a:r>
            <a:endParaRPr lang="en-US" sz="1600" i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00A3E8-286F-44BE-8327-8D345B1F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venir Book" charset="0"/>
                <a:cs typeface="Avenir Book" charset="0"/>
              </a:rPr>
              <a:t>Chapter 10.</a:t>
            </a:r>
            <a:r>
              <a:rPr lang="en-US" dirty="0">
                <a:ea typeface="Avenir Book" charset="0"/>
                <a:cs typeface="Avenir Book" charset="0"/>
              </a:rPr>
              <a:t> Sound waves in isotropic solids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217C26-B071-4155-A026-2F6055E69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53CF5F-4C9A-4719-8446-4A669E662B43}"/>
              </a:ext>
            </a:extLst>
          </p:cNvPr>
          <p:cNvSpPr/>
          <p:nvPr/>
        </p:nvSpPr>
        <p:spPr>
          <a:xfrm>
            <a:off x="3359696" y="2401838"/>
            <a:ext cx="288032" cy="25225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Wall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5CD43D1D-5CC1-411B-A54B-14C7BDCA9717}"/>
              </a:ext>
            </a:extLst>
          </p:cNvPr>
          <p:cNvSpPr/>
          <p:nvPr/>
        </p:nvSpPr>
        <p:spPr>
          <a:xfrm>
            <a:off x="1343472" y="2246675"/>
            <a:ext cx="4320481" cy="2805696"/>
          </a:xfrm>
          <a:prstGeom prst="frame">
            <a:avLst>
              <a:gd name="adj1" fmla="val 6026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Graphic 17" descr="Volume">
            <a:extLst>
              <a:ext uri="{FF2B5EF4-FFF2-40B4-BE49-F238E27FC236}">
                <a16:creationId xmlns:a16="http://schemas.microsoft.com/office/drawing/2014/main" id="{D34D0573-50FD-4680-B17A-E98BB48AB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6629" y="3308220"/>
            <a:ext cx="687003" cy="687003"/>
          </a:xfrm>
          <a:prstGeom prst="rect">
            <a:avLst/>
          </a:prstGeom>
        </p:spPr>
      </p:pic>
      <p:pic>
        <p:nvPicPr>
          <p:cNvPr id="27" name="Graphic 26" descr="Headphones">
            <a:extLst>
              <a:ext uri="{FF2B5EF4-FFF2-40B4-BE49-F238E27FC236}">
                <a16:creationId xmlns:a16="http://schemas.microsoft.com/office/drawing/2014/main" id="{81A0585E-865E-4AE9-A4A0-784718629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8657" y="3186627"/>
            <a:ext cx="831273" cy="8312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3545C9-3D0D-4630-B3D4-AF065257E79D}"/>
              </a:ext>
            </a:extLst>
          </p:cNvPr>
          <p:cNvSpPr txBox="1"/>
          <p:nvPr/>
        </p:nvSpPr>
        <p:spPr>
          <a:xfrm>
            <a:off x="1573237" y="2462553"/>
            <a:ext cx="155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Source room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53B595-DE32-4476-8145-4AC7604DA9D6}"/>
              </a:ext>
            </a:extLst>
          </p:cNvPr>
          <p:cNvSpPr txBox="1"/>
          <p:nvPr/>
        </p:nvSpPr>
        <p:spPr>
          <a:xfrm>
            <a:off x="3691470" y="2462553"/>
            <a:ext cx="18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Receiving room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AAE168-4827-4467-8313-6F5BEDDC81C7}"/>
              </a:ext>
            </a:extLst>
          </p:cNvPr>
          <p:cNvSpPr/>
          <p:nvPr/>
        </p:nvSpPr>
        <p:spPr>
          <a:xfrm rot="5400000">
            <a:off x="8591328" y="1916191"/>
            <a:ext cx="288032" cy="3550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 Floor/Ceiling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E43ABAB2-2E33-4C70-91E9-2C4801DF9E86}"/>
              </a:ext>
            </a:extLst>
          </p:cNvPr>
          <p:cNvSpPr/>
          <p:nvPr/>
        </p:nvSpPr>
        <p:spPr>
          <a:xfrm>
            <a:off x="6868221" y="2246675"/>
            <a:ext cx="3785136" cy="2805696"/>
          </a:xfrm>
          <a:prstGeom prst="frame">
            <a:avLst>
              <a:gd name="adj1" fmla="val 6026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Graphic 34" descr="Run">
            <a:extLst>
              <a:ext uri="{FF2B5EF4-FFF2-40B4-BE49-F238E27FC236}">
                <a16:creationId xmlns:a16="http://schemas.microsoft.com/office/drawing/2014/main" id="{5123956A-9DBE-4A80-A95D-EB9D6A236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4622" y="2593031"/>
            <a:ext cx="1008112" cy="1008112"/>
          </a:xfrm>
          <a:prstGeom prst="rect">
            <a:avLst/>
          </a:prstGeom>
        </p:spPr>
      </p:pic>
      <p:pic>
        <p:nvPicPr>
          <p:cNvPr id="37" name="Graphic 36" descr="Headphones">
            <a:extLst>
              <a:ext uri="{FF2B5EF4-FFF2-40B4-BE49-F238E27FC236}">
                <a16:creationId xmlns:a16="http://schemas.microsoft.com/office/drawing/2014/main" id="{BE81D428-2499-4978-8541-F3DE85111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2303" y="3892173"/>
            <a:ext cx="835964" cy="8359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9CBB634-8FFE-4140-982B-F567446B3AA0}"/>
              </a:ext>
            </a:extLst>
          </p:cNvPr>
          <p:cNvSpPr txBox="1"/>
          <p:nvPr/>
        </p:nvSpPr>
        <p:spPr>
          <a:xfrm>
            <a:off x="8974868" y="2408365"/>
            <a:ext cx="155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Source room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0CF545-5D0D-408D-8007-232154167856}"/>
              </a:ext>
            </a:extLst>
          </p:cNvPr>
          <p:cNvSpPr txBox="1"/>
          <p:nvPr/>
        </p:nvSpPr>
        <p:spPr>
          <a:xfrm>
            <a:off x="7153002" y="4370869"/>
            <a:ext cx="182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Receiving room</a:t>
            </a:r>
          </a:p>
        </p:txBody>
      </p:sp>
    </p:spTree>
    <p:extLst>
      <p:ext uri="{BB962C8B-B14F-4D97-AF65-F5344CB8AC3E}">
        <p14:creationId xmlns:p14="http://schemas.microsoft.com/office/powerpoint/2010/main" val="223014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52"/>
    </mc:Choice>
    <mc:Fallback xmlns="">
      <p:transition spd="slow" advTm="936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00A3E8-286F-44BE-8327-8D345B1F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Avenir Book" charset="0"/>
                <a:cs typeface="Avenir Book" charset="0"/>
              </a:rPr>
              <a:t>Chapter 10.</a:t>
            </a:r>
            <a:r>
              <a:rPr lang="en-US" dirty="0">
                <a:ea typeface="Avenir Book" charset="0"/>
                <a:cs typeface="Avenir Book" charset="0"/>
              </a:rPr>
              <a:t> Sound waves in isotropic solids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F217C26-B071-4155-A026-2F6055E69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6148" name="Picture 4" descr="Image result for structure-borne sound">
            <a:extLst>
              <a:ext uri="{FF2B5EF4-FFF2-40B4-BE49-F238E27FC236}">
                <a16:creationId xmlns:a16="http://schemas.microsoft.com/office/drawing/2014/main" id="{ECB294E1-829C-411F-B89D-01C20E5A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68" y="1941886"/>
            <a:ext cx="5682032" cy="41005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5AE060-A620-48E4-BA6C-D12861CC1811}"/>
              </a:ext>
            </a:extLst>
          </p:cNvPr>
          <p:cNvGrpSpPr/>
          <p:nvPr/>
        </p:nvGrpSpPr>
        <p:grpSpPr>
          <a:xfrm>
            <a:off x="741930" y="1941125"/>
            <a:ext cx="4068982" cy="2441389"/>
            <a:chOff x="540000" y="1988840"/>
            <a:chExt cx="4475880" cy="2685528"/>
          </a:xfrm>
        </p:grpSpPr>
        <p:pic>
          <p:nvPicPr>
            <p:cNvPr id="1026" name="Picture 2" descr="Guided Wave Testing – Technology Portal">
              <a:extLst>
                <a:ext uri="{FF2B5EF4-FFF2-40B4-BE49-F238E27FC236}">
                  <a16:creationId xmlns:a16="http://schemas.microsoft.com/office/drawing/2014/main" id="{B4D52946-64F8-4A6C-9952-ACF096C2E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1988840"/>
              <a:ext cx="4475880" cy="268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12EA20-3FB3-4885-943A-177BFAE29269}"/>
                </a:ext>
              </a:extLst>
            </p:cNvPr>
            <p:cNvSpPr/>
            <p:nvPr/>
          </p:nvSpPr>
          <p:spPr>
            <a:xfrm>
              <a:off x="560909" y="1994570"/>
              <a:ext cx="2647071" cy="253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+mn-lt"/>
                </a:rPr>
                <a:t>https://images.app.goo.gl/bHcEPZfFk5vtdsMY9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A04220-9288-4494-BBFE-5E0F60601DD2}"/>
              </a:ext>
            </a:extLst>
          </p:cNvPr>
          <p:cNvGrpSpPr/>
          <p:nvPr/>
        </p:nvGrpSpPr>
        <p:grpSpPr>
          <a:xfrm>
            <a:off x="563267" y="4575319"/>
            <a:ext cx="4294529" cy="1424069"/>
            <a:chOff x="582626" y="4910850"/>
            <a:chExt cx="4294529" cy="1424069"/>
          </a:xfrm>
        </p:grpSpPr>
        <p:pic>
          <p:nvPicPr>
            <p:cNvPr id="1028" name="Picture 4" descr="Pipes – Guidedwave">
              <a:extLst>
                <a:ext uri="{FF2B5EF4-FFF2-40B4-BE49-F238E27FC236}">
                  <a16:creationId xmlns:a16="http://schemas.microsoft.com/office/drawing/2014/main" id="{A86AF103-C29F-4465-9077-E5C688BF06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48"/>
            <a:stretch/>
          </p:blipFill>
          <p:spPr bwMode="auto">
            <a:xfrm>
              <a:off x="582626" y="4910850"/>
              <a:ext cx="4294529" cy="131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E9BE50-5551-4BDE-AD25-F47679D4D50F}"/>
                </a:ext>
              </a:extLst>
            </p:cNvPr>
            <p:cNvSpPr/>
            <p:nvPr/>
          </p:nvSpPr>
          <p:spPr>
            <a:xfrm>
              <a:off x="2351584" y="6104087"/>
              <a:ext cx="245932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https://images.app.goo.gl/fAXyfWpFLH5nYQX27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7380E-BC0C-49F4-8B60-3367CB5B9EE7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Book" charset="0"/>
                <a:cs typeface="Avenir Book" charset="0"/>
              </a:rPr>
              <a:t>Q: Why do we learn this?</a:t>
            </a:r>
          </a:p>
        </p:txBody>
      </p:sp>
    </p:spTree>
    <p:extLst>
      <p:ext uri="{BB962C8B-B14F-4D97-AF65-F5344CB8AC3E}">
        <p14:creationId xmlns:p14="http://schemas.microsoft.com/office/powerpoint/2010/main" val="25867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52"/>
    </mc:Choice>
    <mc:Fallback xmlns="">
      <p:transition spd="slow" advTm="93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540000" y="1260000"/>
            <a:ext cx="4585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j-lt"/>
                <a:ea typeface="Avenir Heavy" charset="0"/>
                <a:cs typeface="Avenir Heavy" charset="0"/>
              </a:rPr>
              <a:t>Wave propagation in isotropic solids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E1BA8-3B1C-4994-A5CD-036814A8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venir Book" charset="0"/>
                <a:cs typeface="Avenir Book" charset="0"/>
              </a:rPr>
              <a:t>10.1 Sound waves in unbounded solids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9DCC-58E9-4577-861B-17114C5AB1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81ADB-BE0E-49D0-8FC2-1F50EA51F65E}"/>
              </a:ext>
            </a:extLst>
          </p:cNvPr>
          <p:cNvSpPr txBox="1"/>
          <p:nvPr/>
        </p:nvSpPr>
        <p:spPr>
          <a:xfrm>
            <a:off x="540000" y="1800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Chapter 3.3.2 Isotropic solids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1D928-9EEE-490F-8CFC-6F9A57CD5683}"/>
                  </a:ext>
                </a:extLst>
              </p:cNvPr>
              <p:cNvSpPr/>
              <p:nvPr/>
            </p:nvSpPr>
            <p:spPr>
              <a:xfrm>
                <a:off x="1420901" y="5614477"/>
                <a:ext cx="125733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F1D928-9EEE-490F-8CFC-6F9A57CD5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901" y="5614477"/>
                <a:ext cx="1257332" cy="338554"/>
              </a:xfrm>
              <a:prstGeom prst="rect">
                <a:avLst/>
              </a:prstGeom>
              <a:blipFill>
                <a:blip r:embed="rId3"/>
                <a:stretch>
                  <a:fillRect t="-125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8F1D443-EFB1-4C4A-B0E2-50E81536BAD0}"/>
              </a:ext>
            </a:extLst>
          </p:cNvPr>
          <p:cNvSpPr/>
          <p:nvPr/>
        </p:nvSpPr>
        <p:spPr>
          <a:xfrm>
            <a:off x="2731997" y="5645254"/>
            <a:ext cx="1683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Displacement vector</a:t>
            </a:r>
            <a:endParaRPr lang="en-US" sz="1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38392EF-90F9-41BB-9432-55AC1438A5A7}"/>
                  </a:ext>
                </a:extLst>
              </p:cNvPr>
              <p:cNvSpPr/>
              <p:nvPr/>
            </p:nvSpPr>
            <p:spPr>
              <a:xfrm>
                <a:off x="3573573" y="5146915"/>
                <a:ext cx="14468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38392EF-90F9-41BB-9432-55AC1438A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73" y="5146915"/>
                <a:ext cx="1446871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2FB14E6-5017-480D-BFA7-93172C41CCAB}"/>
                  </a:ext>
                </a:extLst>
              </p:cNvPr>
              <p:cNvSpPr/>
              <p:nvPr/>
            </p:nvSpPr>
            <p:spPr>
              <a:xfrm>
                <a:off x="1422280" y="5946721"/>
                <a:ext cx="4463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2FB14E6-5017-480D-BFA7-93172C41C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280" y="5946721"/>
                <a:ext cx="446340" cy="338554"/>
              </a:xfrm>
              <a:prstGeom prst="rect">
                <a:avLst/>
              </a:prstGeom>
              <a:blipFill>
                <a:blip r:embed="rId5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994C7A7-12FF-465C-A26D-31DA618E7AE9}"/>
                  </a:ext>
                </a:extLst>
              </p:cNvPr>
              <p:cNvSpPr/>
              <p:nvPr/>
            </p:nvSpPr>
            <p:spPr>
              <a:xfrm>
                <a:off x="2731997" y="6001543"/>
                <a:ext cx="216649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Mass density 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+mn-lt"/>
                  </a:rPr>
                  <a:t>]</a:t>
                </a:r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994C7A7-12FF-465C-A26D-31DA618E7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997" y="6001543"/>
                <a:ext cx="2166496" cy="307777"/>
              </a:xfrm>
              <a:prstGeom prst="rect">
                <a:avLst/>
              </a:prstGeom>
              <a:blipFill>
                <a:blip r:embed="rId6"/>
                <a:stretch>
                  <a:fillRect l="-843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6A50BB8-C940-4B5E-AE3A-15171C712278}"/>
              </a:ext>
            </a:extLst>
          </p:cNvPr>
          <p:cNvGrpSpPr/>
          <p:nvPr/>
        </p:nvGrpSpPr>
        <p:grpSpPr>
          <a:xfrm>
            <a:off x="5697781" y="4223200"/>
            <a:ext cx="4068230" cy="469039"/>
            <a:chOff x="5697781" y="4223200"/>
            <a:chExt cx="4068230" cy="469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D55AB57-B313-4CC6-9715-7F9279E95E78}"/>
                    </a:ext>
                  </a:extLst>
                </p:cNvPr>
                <p:cNvSpPr txBox="1"/>
                <p:nvPr/>
              </p:nvSpPr>
              <p:spPr>
                <a:xfrm>
                  <a:off x="5697781" y="4223200"/>
                  <a:ext cx="2289216" cy="469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D55AB57-B313-4CC6-9715-7F9279E95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781" y="4223200"/>
                  <a:ext cx="2289216" cy="46903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DBFA4D-DBCC-4B4F-B5E4-A2A30C937C20}"/>
                </a:ext>
              </a:extLst>
            </p:cNvPr>
            <p:cNvSpPr txBox="1"/>
            <p:nvPr/>
          </p:nvSpPr>
          <p:spPr>
            <a:xfrm>
              <a:off x="8448958" y="4273053"/>
              <a:ext cx="1317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(x direction)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0B92EFA-5564-4155-B20E-D073A30DE87E}"/>
              </a:ext>
            </a:extLst>
          </p:cNvPr>
          <p:cNvGrpSpPr/>
          <p:nvPr/>
        </p:nvGrpSpPr>
        <p:grpSpPr>
          <a:xfrm>
            <a:off x="5697781" y="4884135"/>
            <a:ext cx="4098665" cy="1129974"/>
            <a:chOff x="5697781" y="4884135"/>
            <a:chExt cx="4098665" cy="1129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188001B-A4F0-48AF-91B4-764D84547C80}"/>
                    </a:ext>
                  </a:extLst>
                </p:cNvPr>
                <p:cNvSpPr txBox="1"/>
                <p:nvPr/>
              </p:nvSpPr>
              <p:spPr>
                <a:xfrm>
                  <a:off x="5697781" y="4884135"/>
                  <a:ext cx="2314736" cy="469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188001B-A4F0-48AF-91B4-764D84547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781" y="4884135"/>
                  <a:ext cx="2314736" cy="4690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53F2A6-26E3-4230-9D62-5A84AB1E77F7}"/>
                    </a:ext>
                  </a:extLst>
                </p:cNvPr>
                <p:cNvSpPr txBox="1"/>
                <p:nvPr/>
              </p:nvSpPr>
              <p:spPr>
                <a:xfrm>
                  <a:off x="5697781" y="5545070"/>
                  <a:ext cx="2306849" cy="469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53F2A6-26E3-4230-9D62-5A84AB1E7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781" y="5545070"/>
                  <a:ext cx="2306849" cy="4690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DBD9F1-A2F9-4A4A-A451-BE6FB075974D}"/>
                </a:ext>
              </a:extLst>
            </p:cNvPr>
            <p:cNvSpPr txBox="1"/>
            <p:nvPr/>
          </p:nvSpPr>
          <p:spPr>
            <a:xfrm>
              <a:off x="8448958" y="4910459"/>
              <a:ext cx="1317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(y direction)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BEAEAB-C2D4-4F33-81AC-2B24D3902831}"/>
                </a:ext>
              </a:extLst>
            </p:cNvPr>
            <p:cNvSpPr txBox="1"/>
            <p:nvPr/>
          </p:nvSpPr>
          <p:spPr>
            <a:xfrm>
              <a:off x="8479393" y="5538326"/>
              <a:ext cx="1317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(z direction)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03E2E72-DD85-4EF6-AFE9-86B0C8B5C3F7}"/>
              </a:ext>
            </a:extLst>
          </p:cNvPr>
          <p:cNvGrpSpPr/>
          <p:nvPr/>
        </p:nvGrpSpPr>
        <p:grpSpPr>
          <a:xfrm>
            <a:off x="5537919" y="2156756"/>
            <a:ext cx="5513851" cy="1363240"/>
            <a:chOff x="5537919" y="2156756"/>
            <a:chExt cx="5513851" cy="13632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E6A5C6-25D4-4D6D-B4A8-2E33F75B54C5}"/>
                </a:ext>
              </a:extLst>
            </p:cNvPr>
            <p:cNvGrpSpPr/>
            <p:nvPr/>
          </p:nvGrpSpPr>
          <p:grpSpPr>
            <a:xfrm>
              <a:off x="5635902" y="2559624"/>
              <a:ext cx="5415868" cy="960372"/>
              <a:chOff x="5573799" y="2342882"/>
              <a:chExt cx="5415868" cy="96037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F3A0959-C348-4A8E-820D-C66903553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73799" y="2342882"/>
                <a:ext cx="5415868" cy="960372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6E79F08-36F4-4F46-B1CC-47D65179A517}"/>
                  </a:ext>
                </a:extLst>
              </p:cNvPr>
              <p:cNvSpPr/>
              <p:nvPr/>
            </p:nvSpPr>
            <p:spPr>
              <a:xfrm>
                <a:off x="9922084" y="3068960"/>
                <a:ext cx="134355" cy="1623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B33352-4F51-4B66-966B-B43CD61F6B2F}"/>
                </a:ext>
              </a:extLst>
            </p:cNvPr>
            <p:cNvSpPr txBox="1"/>
            <p:nvPr/>
          </p:nvSpPr>
          <p:spPr>
            <a:xfrm>
              <a:off x="5537919" y="2156756"/>
              <a:ext cx="3168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Force equilibrium (x direction):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6ADD5F-6CEF-44D1-8BAC-88E4406C6414}"/>
              </a:ext>
            </a:extLst>
          </p:cNvPr>
          <p:cNvGrpSpPr/>
          <p:nvPr/>
        </p:nvGrpSpPr>
        <p:grpSpPr>
          <a:xfrm>
            <a:off x="662894" y="2399600"/>
            <a:ext cx="954672" cy="756068"/>
            <a:chOff x="662894" y="2399600"/>
            <a:chExt cx="954672" cy="7560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02143E1-79B3-41F2-9CD2-91940B23C9AE}"/>
                    </a:ext>
                  </a:extLst>
                </p:cNvPr>
                <p:cNvSpPr txBox="1"/>
                <p:nvPr/>
              </p:nvSpPr>
              <p:spPr>
                <a:xfrm>
                  <a:off x="1423026" y="2878669"/>
                  <a:ext cx="1945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02143E1-79B3-41F2-9CD2-91940B23C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3026" y="2878669"/>
                  <a:ext cx="194540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5625" r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B812087-4D7A-46D5-9071-DF569BE58D86}"/>
                    </a:ext>
                  </a:extLst>
                </p:cNvPr>
                <p:cNvSpPr txBox="1"/>
                <p:nvPr/>
              </p:nvSpPr>
              <p:spPr>
                <a:xfrm>
                  <a:off x="662894" y="2399600"/>
                  <a:ext cx="1803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B812087-4D7A-46D5-9071-DF569BE58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894" y="2399600"/>
                  <a:ext cx="180306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7241" r="-13793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86DD75E-D728-4E5C-9609-8B18912B6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720" y="2717593"/>
              <a:ext cx="339424" cy="2909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FFE591-5AA0-4C48-9636-113341D1D429}"/>
                    </a:ext>
                  </a:extLst>
                </p:cNvPr>
                <p:cNvSpPr txBox="1"/>
                <p:nvPr/>
              </p:nvSpPr>
              <p:spPr>
                <a:xfrm>
                  <a:off x="1269128" y="2516196"/>
                  <a:ext cx="19454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0FFE591-5AA0-4C48-9636-113341D1D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128" y="2516196"/>
                  <a:ext cx="194540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28125" r="-25000" b="-2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C82BA91-6658-4492-88B2-54A1AC7ECE15}"/>
                </a:ext>
              </a:extLst>
            </p:cNvPr>
            <p:cNvCxnSpPr/>
            <p:nvPr/>
          </p:nvCxnSpPr>
          <p:spPr>
            <a:xfrm>
              <a:off x="906949" y="3017169"/>
              <a:ext cx="4918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9F1D33-4C2E-41A4-BCA9-7A190694A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260" y="2538100"/>
              <a:ext cx="0" cy="4917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204DF73-E6B9-496A-80C0-19D95CCA9C4C}"/>
              </a:ext>
            </a:extLst>
          </p:cNvPr>
          <p:cNvGrpSpPr/>
          <p:nvPr/>
        </p:nvGrpSpPr>
        <p:grpSpPr>
          <a:xfrm>
            <a:off x="1755019" y="2471416"/>
            <a:ext cx="2656981" cy="2421024"/>
            <a:chOff x="1755019" y="2471416"/>
            <a:chExt cx="2656981" cy="2421024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FA3C1A7-E88D-4957-8B83-AA48AD24BD52}"/>
                </a:ext>
              </a:extLst>
            </p:cNvPr>
            <p:cNvCxnSpPr>
              <a:cxnSpLocks/>
            </p:cNvCxnSpPr>
            <p:nvPr/>
          </p:nvCxnSpPr>
          <p:spPr>
            <a:xfrm>
              <a:off x="2945352" y="2828459"/>
              <a:ext cx="309882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8F9CDB0-E85A-4EF1-9BA9-780A00F71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1963" y="2515315"/>
              <a:ext cx="0" cy="3190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DBEB518-4B93-4B9E-A927-35529E75E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8474" y="2609916"/>
              <a:ext cx="214206" cy="20760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DC4D8EA-7A83-42C7-B6D2-5A825AF4A02F}"/>
                    </a:ext>
                  </a:extLst>
                </p:cNvPr>
                <p:cNvSpPr txBox="1"/>
                <p:nvPr/>
              </p:nvSpPr>
              <p:spPr>
                <a:xfrm>
                  <a:off x="3290077" y="2706840"/>
                  <a:ext cx="64492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rgbClr val="0000FF"/>
                      </a:solidFill>
                    </a:rPr>
                    <a:t>(</a:t>
                  </a:r>
                  <a:r>
                    <a:rPr lang="en-US" sz="1200" dirty="0" err="1">
                      <a:solidFill>
                        <a:srgbClr val="0000FF"/>
                      </a:solidFill>
                    </a:rPr>
                    <a:t>z+dz</a:t>
                  </a:r>
                  <a:r>
                    <a:rPr lang="en-US" sz="1200" dirty="0">
                      <a:solidFill>
                        <a:srgbClr val="0000FF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DC4D8EA-7A83-42C7-B6D2-5A825AF4A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0077" y="2706840"/>
                  <a:ext cx="644920" cy="184666"/>
                </a:xfrm>
                <a:prstGeom prst="rect">
                  <a:avLst/>
                </a:prstGeom>
                <a:blipFill>
                  <a:blip r:embed="rId25"/>
                  <a:stretch>
                    <a:fillRect l="-6604" t="-30000" r="-12264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F78C16-5967-4F62-9E52-A3AAF9D7E49F}"/>
                    </a:ext>
                  </a:extLst>
                </p:cNvPr>
                <p:cNvSpPr txBox="1"/>
                <p:nvPr/>
              </p:nvSpPr>
              <p:spPr>
                <a:xfrm>
                  <a:off x="3189505" y="2476557"/>
                  <a:ext cx="261546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𝑧𝑦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7F78C16-5967-4F62-9E52-A3AAF9D7E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505" y="2476557"/>
                  <a:ext cx="261546" cy="199285"/>
                </a:xfrm>
                <a:prstGeom prst="rect">
                  <a:avLst/>
                </a:prstGeom>
                <a:blipFill>
                  <a:blip r:embed="rId26"/>
                  <a:stretch>
                    <a:fillRect l="-4651" r="-4651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3536834-3CAD-4B64-90DB-820E4AD17925}"/>
                    </a:ext>
                  </a:extLst>
                </p:cNvPr>
                <p:cNvSpPr txBox="1"/>
                <p:nvPr/>
              </p:nvSpPr>
              <p:spPr>
                <a:xfrm>
                  <a:off x="2644353" y="2471416"/>
                  <a:ext cx="25000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3536834-3CAD-4B64-90DB-820E4AD17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353" y="2471416"/>
                  <a:ext cx="250005" cy="184666"/>
                </a:xfrm>
                <a:prstGeom prst="rect">
                  <a:avLst/>
                </a:prstGeom>
                <a:blipFill>
                  <a:blip r:embed="rId27"/>
                  <a:stretch>
                    <a:fillRect l="-7317" r="-2439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E10EB7D-379E-48B7-9EF6-A01746E67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28" y="3606104"/>
              <a:ext cx="309882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A3B9034-08AA-49BF-8530-46E589B3D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2239" y="3292960"/>
              <a:ext cx="0" cy="3190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14AD983-7FAF-46D4-B8B0-B560FF9A78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8750" y="3387561"/>
              <a:ext cx="214206" cy="20760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A1D3B17-11DB-4A93-A4E9-0B6EBC2257DB}"/>
                    </a:ext>
                  </a:extLst>
                </p:cNvPr>
                <p:cNvSpPr txBox="1"/>
                <p:nvPr/>
              </p:nvSpPr>
              <p:spPr>
                <a:xfrm>
                  <a:off x="3760668" y="3633483"/>
                  <a:ext cx="65133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rgbClr val="0000FF"/>
                      </a:solidFill>
                    </a:rPr>
                    <a:t>(</a:t>
                  </a:r>
                  <a:r>
                    <a:rPr lang="en-US" sz="1200" dirty="0" err="1">
                      <a:solidFill>
                        <a:srgbClr val="0000FF"/>
                      </a:solidFill>
                    </a:rPr>
                    <a:t>x+dx</a:t>
                  </a:r>
                  <a:r>
                    <a:rPr lang="en-US" sz="1200" dirty="0">
                      <a:solidFill>
                        <a:srgbClr val="0000FF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5A1D3B17-11DB-4A93-A4E9-0B6EBC225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0668" y="3633483"/>
                  <a:ext cx="651332" cy="184666"/>
                </a:xfrm>
                <a:prstGeom prst="rect">
                  <a:avLst/>
                </a:prstGeom>
                <a:blipFill>
                  <a:blip r:embed="rId28"/>
                  <a:stretch>
                    <a:fillRect l="-6542" t="-30000" r="-1028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02743E5-8287-4B4F-8941-76C7DCA73F74}"/>
                    </a:ext>
                  </a:extLst>
                </p:cNvPr>
                <p:cNvSpPr txBox="1"/>
                <p:nvPr/>
              </p:nvSpPr>
              <p:spPr>
                <a:xfrm>
                  <a:off x="3881878" y="3139764"/>
                  <a:ext cx="267958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02743E5-8287-4B4F-8941-76C7DCA73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1878" y="3139764"/>
                  <a:ext cx="267958" cy="199285"/>
                </a:xfrm>
                <a:prstGeom prst="rect">
                  <a:avLst/>
                </a:prstGeom>
                <a:blipFill>
                  <a:blip r:embed="rId29"/>
                  <a:stretch>
                    <a:fillRect l="-6818" r="-4545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646835B-DB85-433D-98C7-8FCC2D6F4B7D}"/>
                    </a:ext>
                  </a:extLst>
                </p:cNvPr>
                <p:cNvSpPr txBox="1"/>
                <p:nvPr/>
              </p:nvSpPr>
              <p:spPr>
                <a:xfrm>
                  <a:off x="3504629" y="3249061"/>
                  <a:ext cx="2564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𝑥𝑧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646835B-DB85-433D-98C7-8FCC2D6F4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629" y="3249061"/>
                  <a:ext cx="256417" cy="184666"/>
                </a:xfrm>
                <a:prstGeom prst="rect">
                  <a:avLst/>
                </a:prstGeom>
                <a:blipFill>
                  <a:blip r:embed="rId30"/>
                  <a:stretch>
                    <a:fillRect l="-7143" r="-238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B4F7A73-5741-418E-979B-EE543EA1ABE2}"/>
                </a:ext>
              </a:extLst>
            </p:cNvPr>
            <p:cNvCxnSpPr>
              <a:cxnSpLocks/>
            </p:cNvCxnSpPr>
            <p:nvPr/>
          </p:nvCxnSpPr>
          <p:spPr>
            <a:xfrm>
              <a:off x="2878324" y="3441478"/>
              <a:ext cx="259582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F5EBE79-19A6-4F05-BD73-F5646BCE4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324" y="3153039"/>
              <a:ext cx="0" cy="285635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42A2B40-FF36-45A2-9574-BAF36223D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324" y="3236786"/>
              <a:ext cx="214206" cy="20760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590DE60-97D9-4EC7-9541-6033C3D7F383}"/>
                    </a:ext>
                  </a:extLst>
                </p:cNvPr>
                <p:cNvSpPr txBox="1"/>
                <p:nvPr/>
              </p:nvSpPr>
              <p:spPr>
                <a:xfrm>
                  <a:off x="2804352" y="4037675"/>
                  <a:ext cx="261225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590DE60-97D9-4EC7-9541-6033C3D7F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4352" y="4037675"/>
                  <a:ext cx="261225" cy="199285"/>
                </a:xfrm>
                <a:prstGeom prst="rect">
                  <a:avLst/>
                </a:prstGeom>
                <a:blipFill>
                  <a:blip r:embed="rId31"/>
                  <a:stretch>
                    <a:fillRect l="-4651" r="-4651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6A9A101-7031-4B0A-AA47-565CB94C476C}"/>
                    </a:ext>
                  </a:extLst>
                </p:cNvPr>
                <p:cNvSpPr txBox="1"/>
                <p:nvPr/>
              </p:nvSpPr>
              <p:spPr>
                <a:xfrm>
                  <a:off x="3107781" y="3153039"/>
                  <a:ext cx="272767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6A9A101-7031-4B0A-AA47-565CB94C4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781" y="3153039"/>
                  <a:ext cx="272767" cy="199285"/>
                </a:xfrm>
                <a:prstGeom prst="rect">
                  <a:avLst/>
                </a:prstGeom>
                <a:blipFill>
                  <a:blip r:embed="rId32"/>
                  <a:stretch>
                    <a:fillRect l="-6667" r="-2222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227C824-DD90-4896-9C36-273876764786}"/>
                    </a:ext>
                  </a:extLst>
                </p:cNvPr>
                <p:cNvSpPr txBox="1"/>
                <p:nvPr/>
              </p:nvSpPr>
              <p:spPr>
                <a:xfrm>
                  <a:off x="2851606" y="3454385"/>
                  <a:ext cx="656142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rgbClr val="0000FF"/>
                      </a:solidFill>
                    </a:rPr>
                    <a:t>(</a:t>
                  </a:r>
                  <a:r>
                    <a:rPr lang="en-US" sz="1200" dirty="0" err="1">
                      <a:solidFill>
                        <a:srgbClr val="0000FF"/>
                      </a:solidFill>
                    </a:rPr>
                    <a:t>y+dy</a:t>
                  </a:r>
                  <a:r>
                    <a:rPr lang="en-US" sz="1200" dirty="0">
                      <a:solidFill>
                        <a:srgbClr val="0000FF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227C824-DD90-4896-9C36-273876764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606" y="3454385"/>
                  <a:ext cx="656142" cy="199285"/>
                </a:xfrm>
                <a:prstGeom prst="rect">
                  <a:avLst/>
                </a:prstGeom>
                <a:blipFill>
                  <a:blip r:embed="rId33"/>
                  <a:stretch>
                    <a:fillRect l="-6542" t="-28125" r="-13084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797C04D-EBE5-4AAD-A9BF-8EC4A0CF2A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89344" y="3913816"/>
              <a:ext cx="352646" cy="10939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E0DE1665-4667-46A6-9364-733FEA5367F4}"/>
                </a:ext>
              </a:extLst>
            </p:cNvPr>
            <p:cNvCxnSpPr>
              <a:cxnSpLocks/>
            </p:cNvCxnSpPr>
            <p:nvPr/>
          </p:nvCxnSpPr>
          <p:spPr>
            <a:xfrm>
              <a:off x="2748601" y="3930656"/>
              <a:ext cx="0" cy="295757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301BFA6-A317-49A7-8AB7-401590E35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8110" y="3913817"/>
              <a:ext cx="227002" cy="201133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49587C2-AF1A-4F98-B46A-65B037E4C844}"/>
                    </a:ext>
                  </a:extLst>
                </p:cNvPr>
                <p:cNvSpPr txBox="1"/>
                <p:nvPr/>
              </p:nvSpPr>
              <p:spPr>
                <a:xfrm>
                  <a:off x="2419466" y="3672950"/>
                  <a:ext cx="404470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rgbClr val="0000FF"/>
                      </a:solidFill>
                    </a:rPr>
                    <a:t>(y)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549587C2-AF1A-4F98-B46A-65B037E4C8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466" y="3672950"/>
                  <a:ext cx="404470" cy="199285"/>
                </a:xfrm>
                <a:prstGeom prst="rect">
                  <a:avLst/>
                </a:prstGeom>
                <a:blipFill>
                  <a:blip r:embed="rId34"/>
                  <a:stretch>
                    <a:fillRect l="-10606" t="-28125" r="-21212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C811061-B9A0-4FDF-8CD0-07F3324453C5}"/>
                    </a:ext>
                  </a:extLst>
                </p:cNvPr>
                <p:cNvSpPr txBox="1"/>
                <p:nvPr/>
              </p:nvSpPr>
              <p:spPr>
                <a:xfrm>
                  <a:off x="2375698" y="4051955"/>
                  <a:ext cx="272767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C811061-B9A0-4FDF-8CD0-07F332445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5698" y="4051955"/>
                  <a:ext cx="272767" cy="199285"/>
                </a:xfrm>
                <a:prstGeom prst="rect">
                  <a:avLst/>
                </a:prstGeom>
                <a:blipFill>
                  <a:blip r:embed="rId32"/>
                  <a:stretch>
                    <a:fillRect l="-6818" r="-454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26C12A3-686F-42DC-B307-09A50C584EED}"/>
                    </a:ext>
                  </a:extLst>
                </p:cNvPr>
                <p:cNvSpPr txBox="1"/>
                <p:nvPr/>
              </p:nvSpPr>
              <p:spPr>
                <a:xfrm>
                  <a:off x="2615228" y="3097974"/>
                  <a:ext cx="261225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𝑦𝑧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26C12A3-686F-42DC-B307-09A50C584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5228" y="3097974"/>
                  <a:ext cx="261225" cy="199285"/>
                </a:xfrm>
                <a:prstGeom prst="rect">
                  <a:avLst/>
                </a:prstGeom>
                <a:blipFill>
                  <a:blip r:embed="rId31"/>
                  <a:stretch>
                    <a:fillRect l="-4651" r="-4651"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3FB48C41-6A50-44CC-99C7-8B08CDCA3C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6430" y="4442707"/>
              <a:ext cx="262062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06604EC-785B-443D-B078-A8BB310E0914}"/>
                </a:ext>
              </a:extLst>
            </p:cNvPr>
            <p:cNvCxnSpPr>
              <a:cxnSpLocks/>
            </p:cNvCxnSpPr>
            <p:nvPr/>
          </p:nvCxnSpPr>
          <p:spPr>
            <a:xfrm>
              <a:off x="3032827" y="4448498"/>
              <a:ext cx="6511" cy="292446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39E34FF-CD6E-455F-A0C5-BE8C7E454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398" y="4456959"/>
              <a:ext cx="240936" cy="218723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7528206-B1B0-40AF-A372-88528732ACBD}"/>
                    </a:ext>
                  </a:extLst>
                </p:cNvPr>
                <p:cNvSpPr txBox="1"/>
                <p:nvPr/>
              </p:nvSpPr>
              <p:spPr>
                <a:xfrm>
                  <a:off x="2920708" y="4707774"/>
                  <a:ext cx="25000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27528206-B1B0-40AF-A372-88528732A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0708" y="4707774"/>
                  <a:ext cx="250005" cy="184666"/>
                </a:xfrm>
                <a:prstGeom prst="rect">
                  <a:avLst/>
                </a:prstGeom>
                <a:blipFill>
                  <a:blip r:embed="rId35"/>
                  <a:stretch>
                    <a:fillRect l="-4878" r="-2439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77317B5-5339-4D02-A90D-168E67F56121}"/>
                    </a:ext>
                  </a:extLst>
                </p:cNvPr>
                <p:cNvSpPr txBox="1"/>
                <p:nvPr/>
              </p:nvSpPr>
              <p:spPr>
                <a:xfrm>
                  <a:off x="2586675" y="4642749"/>
                  <a:ext cx="261546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𝑧𝑦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77317B5-5339-4D02-A90D-168E67F56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6675" y="4642749"/>
                  <a:ext cx="261546" cy="199285"/>
                </a:xfrm>
                <a:prstGeom prst="rect">
                  <a:avLst/>
                </a:prstGeom>
                <a:blipFill>
                  <a:blip r:embed="rId26"/>
                  <a:stretch>
                    <a:fillRect l="-4651" r="-465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DD3440E-7694-4C9D-96F0-961E29C61D9A}"/>
                    </a:ext>
                  </a:extLst>
                </p:cNvPr>
                <p:cNvSpPr txBox="1"/>
                <p:nvPr/>
              </p:nvSpPr>
              <p:spPr>
                <a:xfrm>
                  <a:off x="2331089" y="4336285"/>
                  <a:ext cx="39324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𝑧𝑥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rgbClr val="0000FF"/>
                      </a:solidFill>
                    </a:rPr>
                    <a:t>(z)</a:t>
                  </a: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DD3440E-7694-4C9D-96F0-961E29C61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089" y="4336285"/>
                  <a:ext cx="393249" cy="184666"/>
                </a:xfrm>
                <a:prstGeom prst="rect">
                  <a:avLst/>
                </a:prstGeom>
                <a:blipFill>
                  <a:blip r:embed="rId36"/>
                  <a:stretch>
                    <a:fillRect l="-9231" t="-29032" r="-21538" b="-451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FC14C9E-176F-42B6-B6F2-95B9CBED9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19527" y="3505205"/>
              <a:ext cx="262062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9522E99-F7BB-44E8-A46A-0BD97D6DFF4E}"/>
                </a:ext>
              </a:extLst>
            </p:cNvPr>
            <p:cNvCxnSpPr>
              <a:cxnSpLocks/>
            </p:cNvCxnSpPr>
            <p:nvPr/>
          </p:nvCxnSpPr>
          <p:spPr>
            <a:xfrm>
              <a:off x="2195924" y="3510996"/>
              <a:ext cx="6511" cy="292446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633F4CFC-01B8-4AC5-8656-A83399EA0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3495" y="3519457"/>
              <a:ext cx="240936" cy="218723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8620962-E24E-4D44-82C5-2649EBB70E1A}"/>
                    </a:ext>
                  </a:extLst>
                </p:cNvPr>
                <p:cNvSpPr txBox="1"/>
                <p:nvPr/>
              </p:nvSpPr>
              <p:spPr>
                <a:xfrm>
                  <a:off x="2083805" y="3770272"/>
                  <a:ext cx="2564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𝑥𝑧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B8620962-E24E-4D44-82C5-2649EBB70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3805" y="3770272"/>
                  <a:ext cx="256417" cy="184666"/>
                </a:xfrm>
                <a:prstGeom prst="rect">
                  <a:avLst/>
                </a:prstGeom>
                <a:blipFill>
                  <a:blip r:embed="rId37"/>
                  <a:stretch>
                    <a:fillRect l="-7143" r="-2381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BFC7FD36-44E2-4F63-B45D-60FB8CD072AD}"/>
                    </a:ext>
                  </a:extLst>
                </p:cNvPr>
                <p:cNvSpPr txBox="1"/>
                <p:nvPr/>
              </p:nvSpPr>
              <p:spPr>
                <a:xfrm>
                  <a:off x="1755019" y="3662117"/>
                  <a:ext cx="267958" cy="199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BFC7FD36-44E2-4F63-B45D-60FB8CD07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019" y="3662117"/>
                  <a:ext cx="267958" cy="199285"/>
                </a:xfrm>
                <a:prstGeom prst="rect">
                  <a:avLst/>
                </a:prstGeom>
                <a:blipFill>
                  <a:blip r:embed="rId29"/>
                  <a:stretch>
                    <a:fillRect l="-6818" r="-454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E762779-B6DB-4146-B17A-7D1F3A8F6C0F}"/>
                    </a:ext>
                  </a:extLst>
                </p:cNvPr>
                <p:cNvSpPr txBox="1"/>
                <p:nvPr/>
              </p:nvSpPr>
              <p:spPr>
                <a:xfrm>
                  <a:off x="1946200" y="3242193"/>
                  <a:ext cx="463016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rgbClr val="0000FF"/>
                      </a:solidFill>
                    </a:rPr>
                    <a:t>(x)</a:t>
                  </a: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E762779-B6DB-4146-B17A-7D1F3A8F6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200" y="3242193"/>
                  <a:ext cx="463016" cy="184666"/>
                </a:xfrm>
                <a:prstGeom prst="rect">
                  <a:avLst/>
                </a:prstGeom>
                <a:blipFill>
                  <a:blip r:embed="rId38"/>
                  <a:stretch>
                    <a:fillRect l="-7895" t="-30000" r="-3947" b="-4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7987F2A-0E35-4D38-99DF-111B960601A9}"/>
              </a:ext>
            </a:extLst>
          </p:cNvPr>
          <p:cNvGrpSpPr/>
          <p:nvPr/>
        </p:nvGrpSpPr>
        <p:grpSpPr>
          <a:xfrm>
            <a:off x="1865478" y="2492941"/>
            <a:ext cx="3062200" cy="2841844"/>
            <a:chOff x="1865478" y="2492941"/>
            <a:chExt cx="3062200" cy="284184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906CEBE-7B3E-4FF4-8F61-548711EBF115}"/>
                </a:ext>
              </a:extLst>
            </p:cNvPr>
            <p:cNvGrpSpPr/>
            <p:nvPr/>
          </p:nvGrpSpPr>
          <p:grpSpPr>
            <a:xfrm>
              <a:off x="1865478" y="2492941"/>
              <a:ext cx="2261670" cy="2163743"/>
              <a:chOff x="1897456" y="2559624"/>
              <a:chExt cx="2261670" cy="2163743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1A59A1D8-C90E-462A-AB16-66AF28FAE378}"/>
                  </a:ext>
                </a:extLst>
              </p:cNvPr>
              <p:cNvSpPr/>
              <p:nvPr/>
            </p:nvSpPr>
            <p:spPr>
              <a:xfrm>
                <a:off x="1897456" y="2559624"/>
                <a:ext cx="2261670" cy="2163742"/>
              </a:xfrm>
              <a:prstGeom prst="cube">
                <a:avLst>
                  <a:gd name="adj" fmla="val 3114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95BC28E-045F-454F-8FBD-49E6F309D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0308" y="2573098"/>
                <a:ext cx="0" cy="147621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C9A45AC-37C1-4C1D-B1B3-27C744C00D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80308" y="4049311"/>
                <a:ext cx="1578818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D7DDDC-399D-4B29-BBA9-2C1118FF30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97456" y="4038093"/>
                <a:ext cx="682852" cy="68527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1A614F4-EEDB-4955-B3E5-134FD04CF9FB}"/>
                    </a:ext>
                  </a:extLst>
                </p:cNvPr>
                <p:cNvSpPr/>
                <p:nvPr/>
              </p:nvSpPr>
              <p:spPr>
                <a:xfrm>
                  <a:off x="2403949" y="4965453"/>
                  <a:ext cx="5122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1A614F4-EEDB-4955-B3E5-134FD04CF9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3949" y="4965453"/>
                  <a:ext cx="512255" cy="36933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8FE82FB6-4FB5-4EDF-B95D-5C4B422C51E6}"/>
                    </a:ext>
                  </a:extLst>
                </p:cNvPr>
                <p:cNvSpPr/>
                <p:nvPr/>
              </p:nvSpPr>
              <p:spPr>
                <a:xfrm>
                  <a:off x="3725826" y="4519928"/>
                  <a:ext cx="5156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8FE82FB6-4FB5-4EDF-B95D-5C4B422C51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826" y="4519928"/>
                  <a:ext cx="515654" cy="369332"/>
                </a:xfrm>
                <a:prstGeom prst="rect">
                  <a:avLst/>
                </a:prstGeom>
                <a:blipFill>
                  <a:blip r:embed="rId40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BE182319-E6E8-407A-B8E7-354B2FD007C1}"/>
                    </a:ext>
                  </a:extLst>
                </p:cNvPr>
                <p:cNvSpPr/>
                <p:nvPr/>
              </p:nvSpPr>
              <p:spPr>
                <a:xfrm>
                  <a:off x="4429657" y="3047485"/>
                  <a:ext cx="4980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BE182319-E6E8-407A-B8E7-354B2FD007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657" y="3047485"/>
                  <a:ext cx="498021" cy="36933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DDF8089-9E2C-461C-944C-19CC14A231EE}"/>
                </a:ext>
              </a:extLst>
            </p:cNvPr>
            <p:cNvCxnSpPr>
              <a:cxnSpLocks/>
            </p:cNvCxnSpPr>
            <p:nvPr/>
          </p:nvCxnSpPr>
          <p:spPr>
            <a:xfrm>
              <a:off x="1865478" y="4707773"/>
              <a:ext cx="0" cy="468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6DCC864-3838-49CF-9156-D71272D54716}"/>
                </a:ext>
              </a:extLst>
            </p:cNvPr>
            <p:cNvCxnSpPr>
              <a:cxnSpLocks/>
            </p:cNvCxnSpPr>
            <p:nvPr/>
          </p:nvCxnSpPr>
          <p:spPr>
            <a:xfrm>
              <a:off x="3448269" y="4688239"/>
              <a:ext cx="0" cy="468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EF609E5E-6CD1-4BB3-8489-3A9BD1C5A3F1}"/>
                </a:ext>
              </a:extLst>
            </p:cNvPr>
            <p:cNvCxnSpPr/>
            <p:nvPr/>
          </p:nvCxnSpPr>
          <p:spPr>
            <a:xfrm>
              <a:off x="1865478" y="5014238"/>
              <a:ext cx="1582791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16787F9-7242-4ED8-8653-B84206BA3EDE}"/>
                </a:ext>
              </a:extLst>
            </p:cNvPr>
            <p:cNvCxnSpPr>
              <a:cxnSpLocks/>
            </p:cNvCxnSpPr>
            <p:nvPr/>
          </p:nvCxnSpPr>
          <p:spPr>
            <a:xfrm>
              <a:off x="4150800" y="4034112"/>
              <a:ext cx="0" cy="468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DCCD304-25F1-4EFC-9697-3996EE2A9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501" y="4301911"/>
              <a:ext cx="682852" cy="685274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0A9D84F4-4079-4DEF-841F-2690CE94F7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3760" y="3971410"/>
              <a:ext cx="46800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6585C086-4D48-46B4-84C3-3F04AD2BA0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3760" y="2492941"/>
              <a:ext cx="468000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FC2BE2-A968-4F98-86A3-5FE269A089B5}"/>
                </a:ext>
              </a:extLst>
            </p:cNvPr>
            <p:cNvCxnSpPr>
              <a:cxnSpLocks/>
            </p:cNvCxnSpPr>
            <p:nvPr/>
          </p:nvCxnSpPr>
          <p:spPr>
            <a:xfrm>
              <a:off x="4487022" y="2492941"/>
              <a:ext cx="0" cy="1478469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F75EB88-DFFE-4885-B2EC-17F3ABC1C589}"/>
              </a:ext>
            </a:extLst>
          </p:cNvPr>
          <p:cNvGrpSpPr/>
          <p:nvPr/>
        </p:nvGrpSpPr>
        <p:grpSpPr>
          <a:xfrm>
            <a:off x="5735960" y="1793309"/>
            <a:ext cx="5272682" cy="1164880"/>
            <a:chOff x="5735960" y="1793309"/>
            <a:chExt cx="5272682" cy="116488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3512C75-5711-4CC8-AB7D-0F4D99432099}"/>
                </a:ext>
              </a:extLst>
            </p:cNvPr>
            <p:cNvCxnSpPr/>
            <p:nvPr/>
          </p:nvCxnSpPr>
          <p:spPr>
            <a:xfrm>
              <a:off x="5735960" y="2958189"/>
              <a:ext cx="21709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4883851C-34CA-44DA-B6A8-F740A10FFEAC}"/>
                    </a:ext>
                  </a:extLst>
                </p:cNvPr>
                <p:cNvSpPr/>
                <p:nvPr/>
              </p:nvSpPr>
              <p:spPr>
                <a:xfrm>
                  <a:off x="8454225" y="1793309"/>
                  <a:ext cx="2554417" cy="4507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d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4883851C-34CA-44DA-B6A8-F740A10FFE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4225" y="1793309"/>
                  <a:ext cx="2554417" cy="450701"/>
                </a:xfrm>
                <a:prstGeom prst="rect">
                  <a:avLst/>
                </a:prstGeom>
                <a:blipFill>
                  <a:blip r:embed="rId42"/>
                  <a:stretch>
                    <a:fillRect b="-13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6A1F58B-01C0-4D37-9D55-F94D3C9CF273}"/>
                </a:ext>
              </a:extLst>
            </p:cNvPr>
            <p:cNvCxnSpPr/>
            <p:nvPr/>
          </p:nvCxnSpPr>
          <p:spPr>
            <a:xfrm flipH="1">
              <a:off x="7867399" y="2181385"/>
              <a:ext cx="1020092" cy="4796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011C599-6758-4EB1-B558-9A580BEE4301}"/>
                  </a:ext>
                </a:extLst>
              </p:cNvPr>
              <p:cNvSpPr/>
              <p:nvPr/>
            </p:nvSpPr>
            <p:spPr>
              <a:xfrm>
                <a:off x="6980163" y="3602128"/>
                <a:ext cx="313837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𝑚𝑎𝑠𝑠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𝑎𝑐𝑐𝑒𝑙𝑒𝑟𝑎𝑡𝑖𝑜𝑛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011C599-6758-4EB1-B558-9A580BEE4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63" y="3602128"/>
                <a:ext cx="3138379" cy="338554"/>
              </a:xfrm>
              <a:prstGeom prst="rect">
                <a:avLst/>
              </a:prstGeom>
              <a:blipFill>
                <a:blip r:embed="rId4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99338500-49D9-4213-AD5A-16589A0942B2}"/>
                  </a:ext>
                </a:extLst>
              </p:cNvPr>
              <p:cNvSpPr/>
              <p:nvPr/>
            </p:nvSpPr>
            <p:spPr>
              <a:xfrm>
                <a:off x="9638934" y="3449101"/>
                <a:ext cx="2146666" cy="586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𝑑𝑥𝑑𝑦𝑑𝑧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99338500-49D9-4213-AD5A-16589A094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934" y="3449101"/>
                <a:ext cx="2146666" cy="58644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4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52"/>
    </mc:Choice>
    <mc:Fallback xmlns="">
      <p:transition spd="slow" advTm="13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|15.2|45.6|8.8|4.1|3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6|7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6|7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7|13.1|15.4|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|7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9|12.2|40.4|18.9"/>
</p:tagLst>
</file>

<file path=ppt/theme/theme1.xml><?xml version="1.0" encoding="utf-8"?>
<a:theme xmlns:a="http://schemas.openxmlformats.org/drawingml/2006/main" name="TUe standard ora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range transparant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59FAA3AE5DA45BF05ABE6A3C82792" ma:contentTypeVersion="6" ma:contentTypeDescription="Create a new document." ma:contentTypeScope="" ma:versionID="14b962ed18e9172c6ab3ab7d7ec04869">
  <xsd:schema xmlns:xsd="http://www.w3.org/2001/XMLSchema" xmlns:xs="http://www.w3.org/2001/XMLSchema" xmlns:p="http://schemas.microsoft.com/office/2006/metadata/properties" xmlns:ns2="c2ffade2-e909-442c-b4e0-c9ba153e8272" xmlns:ns3="5fe5927d-c8dd-4a6f-a106-d84baada90c3" targetNamespace="http://schemas.microsoft.com/office/2006/metadata/properties" ma:root="true" ma:fieldsID="2d8bc8040695a8a86a85b514b9e68d4f" ns2:_="" ns3:_="">
    <xsd:import namespace="c2ffade2-e909-442c-b4e0-c9ba153e8272"/>
    <xsd:import namespace="5fe5927d-c8dd-4a6f-a106-d84baada90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ade2-e909-442c-b4e0-c9ba153e8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5927d-c8dd-4a6f-a106-d84baada90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37D7EF-4D0B-4869-8008-85CE618E1ADA}"/>
</file>

<file path=customXml/itemProps2.xml><?xml version="1.0" encoding="utf-8"?>
<ds:datastoreItem xmlns:ds="http://schemas.openxmlformats.org/officeDocument/2006/customXml" ds:itemID="{5366BEE4-7541-41E9-B82F-095CAE379136}"/>
</file>

<file path=customXml/itemProps3.xml><?xml version="1.0" encoding="utf-8"?>
<ds:datastoreItem xmlns:ds="http://schemas.openxmlformats.org/officeDocument/2006/customXml" ds:itemID="{9E580CEB-D0F4-4B76-ADC2-7DFE1ABCA2F8}"/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2475</Words>
  <Application>Microsoft Office PowerPoint</Application>
  <PresentationFormat>Widescreen</PresentationFormat>
  <Paragraphs>577</Paragraphs>
  <Slides>35</Slides>
  <Notes>23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Cambria Math</vt:lpstr>
      <vt:lpstr>Times New Roman</vt:lpstr>
      <vt:lpstr>Arial</vt:lpstr>
      <vt:lpstr>Wingdings</vt:lpstr>
      <vt:lpstr>TUe standard orange</vt:lpstr>
      <vt:lpstr>Architectural Acoustics  </vt:lpstr>
      <vt:lpstr>Introduction: Building Acoustics</vt:lpstr>
      <vt:lpstr>Introduction: Building Acoustics</vt:lpstr>
      <vt:lpstr>Chapter 10. Sound waves in isotropic solids</vt:lpstr>
      <vt:lpstr>Chapter 10. Sound waves in isotropic solids</vt:lpstr>
      <vt:lpstr>Chapter 10. Sound waves in isotropic solids</vt:lpstr>
      <vt:lpstr>Chapter 10. Sound waves in isotropic solids</vt:lpstr>
      <vt:lpstr>Chapter 10. Sound waves in isotropic solids</vt:lpstr>
      <vt:lpstr>10.1 Sound waves in unbounded solids</vt:lpstr>
      <vt:lpstr>10.1 Sound waves in unbounded solids</vt:lpstr>
      <vt:lpstr>10.1 Sound waves in unbounded solids</vt:lpstr>
      <vt:lpstr>10.1 Sound waves in unbounded solids</vt:lpstr>
      <vt:lpstr>10.1 Sound waves in unbounded solids</vt:lpstr>
      <vt:lpstr>10.1 Sound waves in unbounded solids</vt:lpstr>
      <vt:lpstr>10.2 Reflection and refraction, Rayleigh wave</vt:lpstr>
      <vt:lpstr>10.2 Reflection and refraction, Rayleigh wave</vt:lpstr>
      <vt:lpstr>10.2 Reflection and refraction, Rayleigh wave</vt:lpstr>
      <vt:lpstr>10.2 Reflection and refraction, Rayleigh wave</vt:lpstr>
      <vt:lpstr>10.3 Wave in plates and bars</vt:lpstr>
      <vt:lpstr>10.3 Wave in plates and bars</vt:lpstr>
      <vt:lpstr>10.3 Wave in plates and bars</vt:lpstr>
      <vt:lpstr>10.3 Wave in plates and bars</vt:lpstr>
      <vt:lpstr>10.3 Wave in plates and bars</vt:lpstr>
      <vt:lpstr>10.3 Wave in plates and bars</vt:lpstr>
      <vt:lpstr>10.3 Wave in plates and bars</vt:lpstr>
      <vt:lpstr>10.3 Wave in plates and bars</vt:lpstr>
      <vt:lpstr>PowerPoint Presentation</vt:lpstr>
      <vt:lpstr>10.3 Wave in plates and bars</vt:lpstr>
      <vt:lpstr>10.3 Wave in plates and bars</vt:lpstr>
      <vt:lpstr>10.3 Wave in plates and bars</vt:lpstr>
      <vt:lpstr>10.3 Wave in plates and bars</vt:lpstr>
      <vt:lpstr>10.3 Wave in plates and bars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Architectural Acoustics  </dc:title>
  <dc:creator>Yang, Jieun</dc:creator>
  <cp:lastModifiedBy>Yang, Jieun</cp:lastModifiedBy>
  <cp:revision>8</cp:revision>
  <dcterms:created xsi:type="dcterms:W3CDTF">2021-03-09T11:58:31Z</dcterms:created>
  <dcterms:modified xsi:type="dcterms:W3CDTF">2021-03-10T14:38:14Z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0x01010067059FAA3AE5DA45BF05ABE6A3C82792</vt:lpwstr>
  </property>
</Properties>
</file>